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99" r:id="rId2"/>
    <p:sldMasterId id="2147483764" r:id="rId3"/>
    <p:sldMasterId id="2147483812" r:id="rId4"/>
    <p:sldMasterId id="2147483838" r:id="rId5"/>
    <p:sldMasterId id="2147483868" r:id="rId6"/>
  </p:sldMasterIdLst>
  <p:notesMasterIdLst>
    <p:notesMasterId r:id="rId70"/>
  </p:notesMasterIdLst>
  <p:sldIdLst>
    <p:sldId id="456" r:id="rId7"/>
    <p:sldId id="457" r:id="rId8"/>
    <p:sldId id="455" r:id="rId9"/>
    <p:sldId id="462" r:id="rId10"/>
    <p:sldId id="460" r:id="rId11"/>
    <p:sldId id="461" r:id="rId12"/>
    <p:sldId id="459" r:id="rId13"/>
    <p:sldId id="426" r:id="rId14"/>
    <p:sldId id="397" r:id="rId15"/>
    <p:sldId id="398" r:id="rId16"/>
    <p:sldId id="463" r:id="rId17"/>
    <p:sldId id="400" r:id="rId18"/>
    <p:sldId id="402" r:id="rId19"/>
    <p:sldId id="428" r:id="rId20"/>
    <p:sldId id="401" r:id="rId21"/>
    <p:sldId id="403" r:id="rId22"/>
    <p:sldId id="406" r:id="rId23"/>
    <p:sldId id="451" r:id="rId24"/>
    <p:sldId id="404" r:id="rId25"/>
    <p:sldId id="466" r:id="rId26"/>
    <p:sldId id="393" r:id="rId27"/>
    <p:sldId id="430" r:id="rId28"/>
    <p:sldId id="405" r:id="rId29"/>
    <p:sldId id="469" r:id="rId30"/>
    <p:sldId id="407" r:id="rId31"/>
    <p:sldId id="408" r:id="rId32"/>
    <p:sldId id="409" r:id="rId33"/>
    <p:sldId id="424" r:id="rId34"/>
    <p:sldId id="410" r:id="rId35"/>
    <p:sldId id="411" r:id="rId36"/>
    <p:sldId id="412" r:id="rId37"/>
    <p:sldId id="413" r:id="rId38"/>
    <p:sldId id="414" r:id="rId39"/>
    <p:sldId id="415" r:id="rId40"/>
    <p:sldId id="416" r:id="rId41"/>
    <p:sldId id="417" r:id="rId42"/>
    <p:sldId id="418" r:id="rId43"/>
    <p:sldId id="419" r:id="rId44"/>
    <p:sldId id="420" r:id="rId45"/>
    <p:sldId id="421" r:id="rId46"/>
    <p:sldId id="422" r:id="rId47"/>
    <p:sldId id="467" r:id="rId48"/>
    <p:sldId id="423" r:id="rId49"/>
    <p:sldId id="436" r:id="rId50"/>
    <p:sldId id="437" r:id="rId51"/>
    <p:sldId id="438" r:id="rId52"/>
    <p:sldId id="468" r:id="rId53"/>
    <p:sldId id="439" r:id="rId54"/>
    <p:sldId id="464" r:id="rId55"/>
    <p:sldId id="444" r:id="rId56"/>
    <p:sldId id="445" r:id="rId57"/>
    <p:sldId id="446" r:id="rId58"/>
    <p:sldId id="395" r:id="rId59"/>
    <p:sldId id="448" r:id="rId60"/>
    <p:sldId id="431" r:id="rId61"/>
    <p:sldId id="432" r:id="rId62"/>
    <p:sldId id="452" r:id="rId63"/>
    <p:sldId id="450" r:id="rId64"/>
    <p:sldId id="465" r:id="rId65"/>
    <p:sldId id="434" r:id="rId66"/>
    <p:sldId id="435" r:id="rId67"/>
    <p:sldId id="453" r:id="rId68"/>
    <p:sldId id="470" r:id="rId69"/>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F30734BD-F732-4FD6-BF7C-6C2B587CB9C5}">
          <p14:sldIdLst>
            <p14:sldId id="456"/>
            <p14:sldId id="457"/>
            <p14:sldId id="455"/>
            <p14:sldId id="462"/>
            <p14:sldId id="460"/>
            <p14:sldId id="461"/>
            <p14:sldId id="459"/>
          </p14:sldIdLst>
        </p14:section>
        <p14:section name="Architecture" id="{15C6A22C-7D63-4A71-A79F-ABD6B4DC705B}">
          <p14:sldIdLst>
            <p14:sldId id="426"/>
            <p14:sldId id="397"/>
            <p14:sldId id="398"/>
            <p14:sldId id="463"/>
            <p14:sldId id="400"/>
            <p14:sldId id="402"/>
            <p14:sldId id="428"/>
            <p14:sldId id="401"/>
            <p14:sldId id="403"/>
            <p14:sldId id="406"/>
            <p14:sldId id="451"/>
            <p14:sldId id="404"/>
            <p14:sldId id="466"/>
          </p14:sldIdLst>
        </p14:section>
        <p14:section name="Deployment" id="{E54A7C97-6323-4FE6-862D-487AF9CC8798}">
          <p14:sldIdLst>
            <p14:sldId id="393"/>
            <p14:sldId id="430"/>
            <p14:sldId id="405"/>
            <p14:sldId id="469"/>
            <p14:sldId id="407"/>
            <p14:sldId id="408"/>
            <p14:sldId id="409"/>
            <p14:sldId id="424"/>
            <p14:sldId id="410"/>
            <p14:sldId id="411"/>
            <p14:sldId id="412"/>
            <p14:sldId id="413"/>
            <p14:sldId id="414"/>
            <p14:sldId id="415"/>
            <p14:sldId id="416"/>
            <p14:sldId id="417"/>
            <p14:sldId id="418"/>
            <p14:sldId id="419"/>
            <p14:sldId id="420"/>
            <p14:sldId id="421"/>
            <p14:sldId id="422"/>
            <p14:sldId id="467"/>
            <p14:sldId id="423"/>
            <p14:sldId id="436"/>
            <p14:sldId id="437"/>
            <p14:sldId id="438"/>
            <p14:sldId id="468"/>
            <p14:sldId id="439"/>
            <p14:sldId id="464"/>
            <p14:sldId id="444"/>
            <p14:sldId id="445"/>
            <p14:sldId id="446"/>
          </p14:sldIdLst>
        </p14:section>
        <p14:section name="Scalability and High Availability" id="{0D1BD434-7559-4823-9023-F19C50D8FEBE}">
          <p14:sldIdLst>
            <p14:sldId id="395"/>
            <p14:sldId id="448"/>
            <p14:sldId id="431"/>
            <p14:sldId id="432"/>
            <p14:sldId id="452"/>
            <p14:sldId id="450"/>
            <p14:sldId id="465"/>
            <p14:sldId id="434"/>
            <p14:sldId id="435"/>
          </p14:sldIdLst>
        </p14:section>
        <p14:section name="In conclusion" id="{A30B0E72-A8EF-45CF-98D5-A182532D3023}">
          <p14:sldIdLst>
            <p14:sldId id="453"/>
            <p14:sldId id="470"/>
          </p14:sldIdLst>
        </p14:section>
      </p14:sectionLst>
    </p:ext>
    <p:ext uri="{EFAFB233-063F-42B5-8137-9DF3F51BA10A}">
      <p15:sldGuideLst xmlns:p15="http://schemas.microsoft.com/office/powerpoint/2012/main">
        <p15:guide id="1" orient="horz" pos="958"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050"/>
    <a:srgbClr val="F1592A"/>
    <a:srgbClr val="C561CF"/>
    <a:srgbClr val="1F1B1C"/>
    <a:srgbClr val="FF9933"/>
    <a:srgbClr val="C8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3" autoAdjust="0"/>
    <p:restoredTop sz="94673" autoAdjust="0"/>
  </p:normalViewPr>
  <p:slideViewPr>
    <p:cSldViewPr snapToGrid="0">
      <p:cViewPr varScale="1">
        <p:scale>
          <a:sx n="117" d="100"/>
          <a:sy n="117" d="100"/>
        </p:scale>
        <p:origin x="156" y="162"/>
      </p:cViewPr>
      <p:guideLst>
        <p:guide orient="horz" pos="958"/>
        <p:guide pos="7680"/>
      </p:guideLst>
    </p:cSldViewPr>
  </p:slideViewPr>
  <p:outlineViewPr>
    <p:cViewPr>
      <p:scale>
        <a:sx n="33" d="100"/>
        <a:sy n="33" d="100"/>
      </p:scale>
      <p:origin x="0" y="-613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 Type="http://schemas.openxmlformats.org/officeDocument/2006/relationships/slide" Target="slides/slide1.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79A5E6-5FBA-46ED-BEEC-DF0FE6AE3DDC}" type="doc">
      <dgm:prSet loTypeId="urn:microsoft.com/office/officeart/2005/8/layout/bProcess4" loCatId="process" qsTypeId="urn:microsoft.com/office/officeart/2005/8/quickstyle/simple1" qsCatId="simple" csTypeId="urn:microsoft.com/office/officeart/2005/8/colors/accent0_1" csCatId="mainScheme" phldr="1"/>
      <dgm:spPr/>
      <dgm:t>
        <a:bodyPr/>
        <a:lstStyle/>
        <a:p>
          <a:endParaRPr lang="en-US"/>
        </a:p>
      </dgm:t>
    </dgm:pt>
    <dgm:pt modelId="{D395F3ED-929F-4ECF-A329-419C2985D471}">
      <dgm:prSet phldrT="[Text]"/>
      <dgm:spPr/>
      <dgm:t>
        <a:bodyPr/>
        <a:lstStyle/>
        <a:p>
          <a:r>
            <a:rPr lang="en-US" dirty="0"/>
            <a:t>Remove WFE from LB and patch</a:t>
          </a:r>
        </a:p>
      </dgm:t>
    </dgm:pt>
    <dgm:pt modelId="{070EE6A4-5E38-4452-B701-34200CEB6D98}" type="parTrans" cxnId="{6CE9A091-3DDB-4FF4-880F-53244A039C28}">
      <dgm:prSet/>
      <dgm:spPr/>
      <dgm:t>
        <a:bodyPr/>
        <a:lstStyle/>
        <a:p>
          <a:endParaRPr lang="en-US"/>
        </a:p>
      </dgm:t>
    </dgm:pt>
    <dgm:pt modelId="{9E849CB5-79D9-4886-8B6E-0011360A217B}" type="sibTrans" cxnId="{6CE9A091-3DDB-4FF4-880F-53244A039C28}">
      <dgm:prSet/>
      <dgm:spPr/>
      <dgm:t>
        <a:bodyPr/>
        <a:lstStyle/>
        <a:p>
          <a:endParaRPr lang="en-US"/>
        </a:p>
      </dgm:t>
    </dgm:pt>
    <dgm:pt modelId="{F5757FA3-539E-4261-B470-E6204275AA84}">
      <dgm:prSet phldrT="[Text]" custT="1"/>
      <dgm:spPr/>
      <dgm:t>
        <a:bodyPr/>
        <a:lstStyle/>
        <a:p>
          <a:r>
            <a:rPr lang="en-US" sz="1600" b="1" i="1" dirty="0"/>
            <a:t>Patching is complete</a:t>
          </a:r>
        </a:p>
      </dgm:t>
    </dgm:pt>
    <dgm:pt modelId="{5A4288A2-D616-481A-B3AA-F61EB08C5D30}" type="sibTrans" cxnId="{4D176DD1-5B63-4FD2-B3A0-641F28FCE267}">
      <dgm:prSet/>
      <dgm:spPr/>
      <dgm:t>
        <a:bodyPr/>
        <a:lstStyle/>
        <a:p>
          <a:endParaRPr lang="en-US"/>
        </a:p>
      </dgm:t>
    </dgm:pt>
    <dgm:pt modelId="{801307B3-5CAF-4335-A6F9-6BD9A597AB32}" type="parTrans" cxnId="{4D176DD1-5B63-4FD2-B3A0-641F28FCE267}">
      <dgm:prSet/>
      <dgm:spPr/>
      <dgm:t>
        <a:bodyPr/>
        <a:lstStyle/>
        <a:p>
          <a:endParaRPr lang="en-US"/>
        </a:p>
      </dgm:t>
    </dgm:pt>
    <dgm:pt modelId="{AB5B782E-6832-430C-B8FB-C167C234A07D}">
      <dgm:prSet phldrT="[Text]"/>
      <dgm:spPr/>
      <dgm:t>
        <a:bodyPr/>
        <a:lstStyle/>
        <a:p>
          <a:r>
            <a:rPr lang="en-US" dirty="0"/>
            <a:t>Run </a:t>
          </a:r>
          <a:r>
            <a:rPr lang="en-US" b="1" dirty="0"/>
            <a:t>Upgrade-</a:t>
          </a:r>
          <a:r>
            <a:rPr lang="en-US" b="1" dirty="0" err="1"/>
            <a:t>SPContentDatabase</a:t>
          </a:r>
          <a:r>
            <a:rPr lang="en-US" b="1" dirty="0"/>
            <a:t> </a:t>
          </a:r>
          <a:r>
            <a:rPr lang="en-US" b="0" dirty="0"/>
            <a:t>in parallel</a:t>
          </a:r>
          <a:endParaRPr lang="en-US" dirty="0"/>
        </a:p>
      </dgm:t>
    </dgm:pt>
    <dgm:pt modelId="{99BE1C66-D7C9-4E04-94A7-B1C046B88267}" type="sibTrans" cxnId="{D3219DE1-1267-4580-99B8-92780728F700}">
      <dgm:prSet/>
      <dgm:spPr/>
      <dgm:t>
        <a:bodyPr/>
        <a:lstStyle/>
        <a:p>
          <a:endParaRPr lang="en-US"/>
        </a:p>
      </dgm:t>
    </dgm:pt>
    <dgm:pt modelId="{BA5CBF54-32A7-4080-8EEE-984615216EA6}" type="parTrans" cxnId="{D3219DE1-1267-4580-99B8-92780728F700}">
      <dgm:prSet/>
      <dgm:spPr/>
      <dgm:t>
        <a:bodyPr/>
        <a:lstStyle/>
        <a:p>
          <a:endParaRPr lang="en-US"/>
        </a:p>
      </dgm:t>
    </dgm:pt>
    <dgm:pt modelId="{9825B1EF-FAC0-46BE-97FE-C5FC27AE9CF3}">
      <dgm:prSet phldrT="[Text]"/>
      <dgm:spPr/>
      <dgm:t>
        <a:bodyPr/>
        <a:lstStyle/>
        <a:p>
          <a:r>
            <a:rPr lang="en-US" dirty="0"/>
            <a:t>Run .\psconfig.exe -</a:t>
          </a:r>
          <a:r>
            <a:rPr lang="en-US" dirty="0" err="1"/>
            <a:t>cmd</a:t>
          </a:r>
          <a:r>
            <a:rPr lang="en-US" dirty="0"/>
            <a:t> </a:t>
          </a:r>
          <a:r>
            <a:rPr lang="en-US" dirty="0" err="1"/>
            <a:t>secureresources</a:t>
          </a:r>
          <a:r>
            <a:rPr lang="en-US" dirty="0"/>
            <a:t> -</a:t>
          </a:r>
          <a:r>
            <a:rPr lang="en-US" dirty="0" err="1"/>
            <a:t>cmd</a:t>
          </a:r>
          <a:r>
            <a:rPr lang="en-US" dirty="0"/>
            <a:t> </a:t>
          </a:r>
          <a:r>
            <a:rPr lang="en-US" dirty="0" err="1"/>
            <a:t>installfeatures</a:t>
          </a:r>
          <a:r>
            <a:rPr lang="en-US" dirty="0"/>
            <a:t> -</a:t>
          </a:r>
          <a:r>
            <a:rPr lang="en-US" dirty="0" err="1"/>
            <a:t>cmd</a:t>
          </a:r>
          <a:r>
            <a:rPr lang="en-US" dirty="0"/>
            <a:t> upgrade -</a:t>
          </a:r>
          <a:r>
            <a:rPr lang="en-US" dirty="0" err="1"/>
            <a:t>inplace</a:t>
          </a:r>
          <a:r>
            <a:rPr lang="en-US" dirty="0"/>
            <a:t> b2b -force -wait -</a:t>
          </a:r>
          <a:r>
            <a:rPr lang="en-US" dirty="0" err="1"/>
            <a:t>cmd</a:t>
          </a:r>
          <a:r>
            <a:rPr lang="en-US" dirty="0"/>
            <a:t> </a:t>
          </a:r>
          <a:r>
            <a:rPr lang="en-US" dirty="0" err="1"/>
            <a:t>applicationcontent</a:t>
          </a:r>
          <a:r>
            <a:rPr lang="en-US" dirty="0"/>
            <a:t> –install on </a:t>
          </a:r>
          <a:r>
            <a:rPr lang="en-US" b="1" dirty="0"/>
            <a:t>app servers</a:t>
          </a:r>
        </a:p>
      </dgm:t>
    </dgm:pt>
    <dgm:pt modelId="{1A7922F9-4DB1-4A0C-BEA3-C00ED6643E78}" type="sibTrans" cxnId="{9C5AF07A-938A-4044-A21B-D148343C6172}">
      <dgm:prSet/>
      <dgm:spPr/>
      <dgm:t>
        <a:bodyPr/>
        <a:lstStyle/>
        <a:p>
          <a:endParaRPr lang="en-US"/>
        </a:p>
      </dgm:t>
    </dgm:pt>
    <dgm:pt modelId="{CACFBA86-5045-4BAC-AE04-0A571267B341}" type="parTrans" cxnId="{9C5AF07A-938A-4044-A21B-D148343C6172}">
      <dgm:prSet/>
      <dgm:spPr/>
      <dgm:t>
        <a:bodyPr/>
        <a:lstStyle/>
        <a:p>
          <a:endParaRPr lang="en-US"/>
        </a:p>
      </dgm:t>
    </dgm:pt>
    <dgm:pt modelId="{9C0D7D27-70A4-42D5-B2EB-73116E9848CA}">
      <dgm:prSet phldrT="[Text]"/>
      <dgm:spPr/>
      <dgm:t>
        <a:bodyPr/>
        <a:lstStyle/>
        <a:p>
          <a:r>
            <a:rPr lang="en-US" dirty="0"/>
            <a:t>Remove WFE from LB and run </a:t>
          </a:r>
          <a:r>
            <a:rPr lang="en-US" dirty="0" err="1"/>
            <a:t>PSConfig</a:t>
          </a:r>
          <a:endParaRPr lang="en-US" dirty="0"/>
        </a:p>
      </dgm:t>
    </dgm:pt>
    <dgm:pt modelId="{A5E90DDA-0FF0-4D70-B9CD-4991DB360BDE}" type="sibTrans" cxnId="{7BDCD568-253C-4661-9485-E23E57E4EF55}">
      <dgm:prSet/>
      <dgm:spPr/>
      <dgm:t>
        <a:bodyPr/>
        <a:lstStyle/>
        <a:p>
          <a:endParaRPr lang="en-US"/>
        </a:p>
      </dgm:t>
    </dgm:pt>
    <dgm:pt modelId="{3C48676C-0CBA-47DB-ADF4-72FDAF591BAC}" type="parTrans" cxnId="{7BDCD568-253C-4661-9485-E23E57E4EF55}">
      <dgm:prSet/>
      <dgm:spPr/>
      <dgm:t>
        <a:bodyPr/>
        <a:lstStyle/>
        <a:p>
          <a:endParaRPr lang="en-US"/>
        </a:p>
      </dgm:t>
    </dgm:pt>
    <dgm:pt modelId="{4AC3C912-542A-43AE-AE74-61F3445394E5}">
      <dgm:prSet phldrT="[Text]"/>
      <dgm:spPr/>
      <dgm:t>
        <a:bodyPr/>
        <a:lstStyle/>
        <a:p>
          <a:r>
            <a:rPr lang="en-US" dirty="0"/>
            <a:t>Repeat for all WFE’s</a:t>
          </a:r>
        </a:p>
      </dgm:t>
    </dgm:pt>
    <dgm:pt modelId="{3A81495E-2DA6-440D-8FAC-0670BE1A4669}" type="parTrans" cxnId="{3E1C1B42-6B5E-417D-9923-8761C8E81939}">
      <dgm:prSet/>
      <dgm:spPr/>
      <dgm:t>
        <a:bodyPr/>
        <a:lstStyle/>
        <a:p>
          <a:endParaRPr lang="en-US"/>
        </a:p>
      </dgm:t>
    </dgm:pt>
    <dgm:pt modelId="{9DC042F5-B3C8-4FF5-9B1E-8ED9E2F8D6CF}" type="sibTrans" cxnId="{3E1C1B42-6B5E-417D-9923-8761C8E81939}">
      <dgm:prSet/>
      <dgm:spPr/>
      <dgm:t>
        <a:bodyPr/>
        <a:lstStyle/>
        <a:p>
          <a:endParaRPr lang="en-US"/>
        </a:p>
      </dgm:t>
    </dgm:pt>
    <dgm:pt modelId="{57929459-DD93-4904-B1DD-24EF4130CCB5}">
      <dgm:prSet phldrT="[Text]"/>
      <dgm:spPr/>
      <dgm:t>
        <a:bodyPr/>
        <a:lstStyle/>
        <a:p>
          <a:r>
            <a:rPr lang="en-US" dirty="0"/>
            <a:t>Patch each App server individually</a:t>
          </a:r>
        </a:p>
      </dgm:t>
    </dgm:pt>
    <dgm:pt modelId="{3D1325E4-D9C8-4844-A49C-A11250221DDD}" type="parTrans" cxnId="{71D49E6F-43B7-444F-9FC7-B73BBD04B2F9}">
      <dgm:prSet/>
      <dgm:spPr/>
      <dgm:t>
        <a:bodyPr/>
        <a:lstStyle/>
        <a:p>
          <a:endParaRPr lang="en-US"/>
        </a:p>
      </dgm:t>
    </dgm:pt>
    <dgm:pt modelId="{BB50B0B7-231E-4ADE-B46F-71526B703C61}" type="sibTrans" cxnId="{71D49E6F-43B7-444F-9FC7-B73BBD04B2F9}">
      <dgm:prSet/>
      <dgm:spPr/>
      <dgm:t>
        <a:bodyPr/>
        <a:lstStyle/>
        <a:p>
          <a:endParaRPr lang="en-US"/>
        </a:p>
      </dgm:t>
    </dgm:pt>
    <dgm:pt modelId="{BEAB2E55-51ED-4C41-B692-93BF71CAB611}">
      <dgm:prSet phldrT="[Text]" custT="1"/>
      <dgm:spPr/>
      <dgm:t>
        <a:bodyPr/>
        <a:lstStyle/>
        <a:p>
          <a:r>
            <a:rPr lang="en-US" sz="1800" dirty="0"/>
            <a:t>Backup the farm</a:t>
          </a:r>
        </a:p>
      </dgm:t>
    </dgm:pt>
    <dgm:pt modelId="{D7D76D78-B7C2-4515-815E-1617828201BE}" type="parTrans" cxnId="{FB44CB1C-AD70-419F-86F7-9993AC683BE5}">
      <dgm:prSet/>
      <dgm:spPr/>
      <dgm:t>
        <a:bodyPr/>
        <a:lstStyle/>
        <a:p>
          <a:endParaRPr lang="en-US"/>
        </a:p>
      </dgm:t>
    </dgm:pt>
    <dgm:pt modelId="{2AEA6F90-E818-4741-BA19-ED9DBC8117C6}" type="sibTrans" cxnId="{FB44CB1C-AD70-419F-86F7-9993AC683BE5}">
      <dgm:prSet/>
      <dgm:spPr/>
      <dgm:t>
        <a:bodyPr/>
        <a:lstStyle/>
        <a:p>
          <a:endParaRPr lang="en-US"/>
        </a:p>
      </dgm:t>
    </dgm:pt>
    <dgm:pt modelId="{ED3D3745-CBAE-4E6F-B7B6-EACA2C7A0AAF}">
      <dgm:prSet phldrT="[Text]" custT="1"/>
      <dgm:spPr/>
      <dgm:t>
        <a:bodyPr/>
        <a:lstStyle/>
        <a:p>
          <a:r>
            <a:rPr lang="en-US" sz="1800" b="1" i="1" dirty="0"/>
            <a:t>Upgrade complete</a:t>
          </a:r>
        </a:p>
        <a:p>
          <a:r>
            <a:rPr lang="en-US" sz="1800" b="1" i="1" dirty="0"/>
            <a:t>Verify </a:t>
          </a:r>
          <a:r>
            <a:rPr lang="en-US" sz="1800" b="1" i="1" dirty="0" err="1"/>
            <a:t>BuildVersion</a:t>
          </a:r>
          <a:endParaRPr lang="en-US" sz="1800" b="1" i="1" dirty="0"/>
        </a:p>
      </dgm:t>
    </dgm:pt>
    <dgm:pt modelId="{9E35116F-6677-44C3-B0F7-9FB54BF31404}" type="parTrans" cxnId="{EC2E60F9-A0E0-4286-9F79-13642C7C572A}">
      <dgm:prSet/>
      <dgm:spPr/>
      <dgm:t>
        <a:bodyPr/>
        <a:lstStyle/>
        <a:p>
          <a:endParaRPr lang="en-US"/>
        </a:p>
      </dgm:t>
    </dgm:pt>
    <dgm:pt modelId="{214C2207-4E58-43A8-AF33-F50F03FF07DB}" type="sibTrans" cxnId="{EC2E60F9-A0E0-4286-9F79-13642C7C572A}">
      <dgm:prSet/>
      <dgm:spPr/>
      <dgm:t>
        <a:bodyPr/>
        <a:lstStyle/>
        <a:p>
          <a:endParaRPr lang="en-US"/>
        </a:p>
      </dgm:t>
    </dgm:pt>
    <dgm:pt modelId="{D5AAFCE2-AB9C-4A37-8313-8387E7590575}" type="pres">
      <dgm:prSet presAssocID="{B479A5E6-5FBA-46ED-BEEC-DF0FE6AE3DDC}" presName="Name0" presStyleCnt="0">
        <dgm:presLayoutVars>
          <dgm:dir/>
          <dgm:resizeHandles/>
        </dgm:presLayoutVars>
      </dgm:prSet>
      <dgm:spPr/>
    </dgm:pt>
    <dgm:pt modelId="{AA696ECB-7040-4A5E-B6E2-CE8C65679E8E}" type="pres">
      <dgm:prSet presAssocID="{BEAB2E55-51ED-4C41-B692-93BF71CAB611}" presName="compNode" presStyleCnt="0"/>
      <dgm:spPr/>
    </dgm:pt>
    <dgm:pt modelId="{8AA5E0B9-385E-4CD5-84DD-D601FD3B5FA6}" type="pres">
      <dgm:prSet presAssocID="{BEAB2E55-51ED-4C41-B692-93BF71CAB611}" presName="dummyConnPt" presStyleCnt="0"/>
      <dgm:spPr/>
    </dgm:pt>
    <dgm:pt modelId="{65B9F47F-9939-4A39-8C85-082A08EEE827}" type="pres">
      <dgm:prSet presAssocID="{BEAB2E55-51ED-4C41-B692-93BF71CAB611}" presName="node" presStyleLbl="node1" presStyleIdx="0" presStyleCnt="9">
        <dgm:presLayoutVars>
          <dgm:bulletEnabled val="1"/>
        </dgm:presLayoutVars>
      </dgm:prSet>
      <dgm:spPr/>
    </dgm:pt>
    <dgm:pt modelId="{008CF9C0-5F22-4579-8927-2AF97B3F966A}" type="pres">
      <dgm:prSet presAssocID="{2AEA6F90-E818-4741-BA19-ED9DBC8117C6}" presName="sibTrans" presStyleLbl="bgSibTrans2D1" presStyleIdx="0" presStyleCnt="8"/>
      <dgm:spPr/>
    </dgm:pt>
    <dgm:pt modelId="{9EFF6737-EC4F-4EA9-86C5-B0CBF12D2117}" type="pres">
      <dgm:prSet presAssocID="{D395F3ED-929F-4ECF-A329-419C2985D471}" presName="compNode" presStyleCnt="0"/>
      <dgm:spPr/>
    </dgm:pt>
    <dgm:pt modelId="{9A879EFC-2F5D-4EBE-898A-F12A5DB7E679}" type="pres">
      <dgm:prSet presAssocID="{D395F3ED-929F-4ECF-A329-419C2985D471}" presName="dummyConnPt" presStyleCnt="0"/>
      <dgm:spPr/>
    </dgm:pt>
    <dgm:pt modelId="{101A90B9-21FB-4887-845E-46252073500D}" type="pres">
      <dgm:prSet presAssocID="{D395F3ED-929F-4ECF-A329-419C2985D471}" presName="node" presStyleLbl="node1" presStyleIdx="1" presStyleCnt="9">
        <dgm:presLayoutVars>
          <dgm:bulletEnabled val="1"/>
        </dgm:presLayoutVars>
      </dgm:prSet>
      <dgm:spPr/>
    </dgm:pt>
    <dgm:pt modelId="{1CBCAE93-5E80-4C3E-99EF-96B57F882D8D}" type="pres">
      <dgm:prSet presAssocID="{9E849CB5-79D9-4886-8B6E-0011360A217B}" presName="sibTrans" presStyleLbl="bgSibTrans2D1" presStyleIdx="1" presStyleCnt="8"/>
      <dgm:spPr/>
    </dgm:pt>
    <dgm:pt modelId="{6F842C7A-6EF9-4810-9AD8-AB36BEBE4CB5}" type="pres">
      <dgm:prSet presAssocID="{4AC3C912-542A-43AE-AE74-61F3445394E5}" presName="compNode" presStyleCnt="0"/>
      <dgm:spPr/>
    </dgm:pt>
    <dgm:pt modelId="{6917B8AC-5453-4396-B621-885EDCBD8792}" type="pres">
      <dgm:prSet presAssocID="{4AC3C912-542A-43AE-AE74-61F3445394E5}" presName="dummyConnPt" presStyleCnt="0"/>
      <dgm:spPr/>
    </dgm:pt>
    <dgm:pt modelId="{ED72A336-367E-4DF3-B465-9FFA631D9BD2}" type="pres">
      <dgm:prSet presAssocID="{4AC3C912-542A-43AE-AE74-61F3445394E5}" presName="node" presStyleLbl="node1" presStyleIdx="2" presStyleCnt="9">
        <dgm:presLayoutVars>
          <dgm:bulletEnabled val="1"/>
        </dgm:presLayoutVars>
      </dgm:prSet>
      <dgm:spPr/>
    </dgm:pt>
    <dgm:pt modelId="{582D173D-5A6E-4822-8C30-E26B33844F83}" type="pres">
      <dgm:prSet presAssocID="{9DC042F5-B3C8-4FF5-9B1E-8ED9E2F8D6CF}" presName="sibTrans" presStyleLbl="bgSibTrans2D1" presStyleIdx="2" presStyleCnt="8"/>
      <dgm:spPr/>
    </dgm:pt>
    <dgm:pt modelId="{8661999B-BC45-41FF-AA29-468290CEC53C}" type="pres">
      <dgm:prSet presAssocID="{57929459-DD93-4904-B1DD-24EF4130CCB5}" presName="compNode" presStyleCnt="0"/>
      <dgm:spPr/>
    </dgm:pt>
    <dgm:pt modelId="{DEAB0BBA-5C47-4FB9-8B4B-B244E6BEF6A2}" type="pres">
      <dgm:prSet presAssocID="{57929459-DD93-4904-B1DD-24EF4130CCB5}" presName="dummyConnPt" presStyleCnt="0"/>
      <dgm:spPr/>
    </dgm:pt>
    <dgm:pt modelId="{A2D0A6A0-43B2-4870-9DC4-7C6A0B3365A6}" type="pres">
      <dgm:prSet presAssocID="{57929459-DD93-4904-B1DD-24EF4130CCB5}" presName="node" presStyleLbl="node1" presStyleIdx="3" presStyleCnt="9">
        <dgm:presLayoutVars>
          <dgm:bulletEnabled val="1"/>
        </dgm:presLayoutVars>
      </dgm:prSet>
      <dgm:spPr/>
    </dgm:pt>
    <dgm:pt modelId="{BE0EE36C-7E77-44AD-82BB-6DBDED2DD6A6}" type="pres">
      <dgm:prSet presAssocID="{BB50B0B7-231E-4ADE-B46F-71526B703C61}" presName="sibTrans" presStyleLbl="bgSibTrans2D1" presStyleIdx="3" presStyleCnt="8"/>
      <dgm:spPr/>
    </dgm:pt>
    <dgm:pt modelId="{62A0EE4D-F219-4A1B-99A4-0F48F392F28F}" type="pres">
      <dgm:prSet presAssocID="{F5757FA3-539E-4261-B470-E6204275AA84}" presName="compNode" presStyleCnt="0"/>
      <dgm:spPr/>
    </dgm:pt>
    <dgm:pt modelId="{54DE8506-D0C8-45D3-ABED-09E8D1F8079E}" type="pres">
      <dgm:prSet presAssocID="{F5757FA3-539E-4261-B470-E6204275AA84}" presName="dummyConnPt" presStyleCnt="0"/>
      <dgm:spPr/>
    </dgm:pt>
    <dgm:pt modelId="{929BDBBD-68D8-43E5-8C3D-2D470886257F}" type="pres">
      <dgm:prSet presAssocID="{F5757FA3-539E-4261-B470-E6204275AA84}" presName="node" presStyleLbl="node1" presStyleIdx="4" presStyleCnt="9">
        <dgm:presLayoutVars>
          <dgm:bulletEnabled val="1"/>
        </dgm:presLayoutVars>
      </dgm:prSet>
      <dgm:spPr/>
    </dgm:pt>
    <dgm:pt modelId="{BADA1D5E-1E30-45E1-BECD-B540BEBBD75A}" type="pres">
      <dgm:prSet presAssocID="{5A4288A2-D616-481A-B3AA-F61EB08C5D30}" presName="sibTrans" presStyleLbl="bgSibTrans2D1" presStyleIdx="4" presStyleCnt="8"/>
      <dgm:spPr/>
    </dgm:pt>
    <dgm:pt modelId="{2DBBB114-E5C9-44C2-9C19-BF67410FFAA0}" type="pres">
      <dgm:prSet presAssocID="{AB5B782E-6832-430C-B8FB-C167C234A07D}" presName="compNode" presStyleCnt="0"/>
      <dgm:spPr/>
    </dgm:pt>
    <dgm:pt modelId="{3341ABD3-BC20-4C87-AAE8-46A5C0D028E4}" type="pres">
      <dgm:prSet presAssocID="{AB5B782E-6832-430C-B8FB-C167C234A07D}" presName="dummyConnPt" presStyleCnt="0"/>
      <dgm:spPr/>
    </dgm:pt>
    <dgm:pt modelId="{217ECF1B-E47A-440D-97AD-69BD0C1650B8}" type="pres">
      <dgm:prSet presAssocID="{AB5B782E-6832-430C-B8FB-C167C234A07D}" presName="node" presStyleLbl="node1" presStyleIdx="5" presStyleCnt="9">
        <dgm:presLayoutVars>
          <dgm:bulletEnabled val="1"/>
        </dgm:presLayoutVars>
      </dgm:prSet>
      <dgm:spPr/>
    </dgm:pt>
    <dgm:pt modelId="{7015B207-8E23-4BA0-B408-7E860635A5C1}" type="pres">
      <dgm:prSet presAssocID="{99BE1C66-D7C9-4E04-94A7-B1C046B88267}" presName="sibTrans" presStyleLbl="bgSibTrans2D1" presStyleIdx="5" presStyleCnt="8"/>
      <dgm:spPr/>
    </dgm:pt>
    <dgm:pt modelId="{CBD66713-2990-4DA4-94AF-E3A4D7661E3B}" type="pres">
      <dgm:prSet presAssocID="{9825B1EF-FAC0-46BE-97FE-C5FC27AE9CF3}" presName="compNode" presStyleCnt="0"/>
      <dgm:spPr/>
    </dgm:pt>
    <dgm:pt modelId="{C4B5E86A-D562-4C71-A1A9-C86A0E14A3EA}" type="pres">
      <dgm:prSet presAssocID="{9825B1EF-FAC0-46BE-97FE-C5FC27AE9CF3}" presName="dummyConnPt" presStyleCnt="0"/>
      <dgm:spPr/>
    </dgm:pt>
    <dgm:pt modelId="{A6BA8DE6-09A9-4CFD-B42A-20BA36213D4C}" type="pres">
      <dgm:prSet presAssocID="{9825B1EF-FAC0-46BE-97FE-C5FC27AE9CF3}" presName="node" presStyleLbl="node1" presStyleIdx="6" presStyleCnt="9">
        <dgm:presLayoutVars>
          <dgm:bulletEnabled val="1"/>
        </dgm:presLayoutVars>
      </dgm:prSet>
      <dgm:spPr/>
    </dgm:pt>
    <dgm:pt modelId="{C5BD89F9-2FA8-4345-9DD7-EC0B33A8B083}" type="pres">
      <dgm:prSet presAssocID="{1A7922F9-4DB1-4A0C-BEA3-C00ED6643E78}" presName="sibTrans" presStyleLbl="bgSibTrans2D1" presStyleIdx="6" presStyleCnt="8"/>
      <dgm:spPr/>
    </dgm:pt>
    <dgm:pt modelId="{9CF3BAC7-9F6D-43AD-9BD3-EF5156DE5CF8}" type="pres">
      <dgm:prSet presAssocID="{9C0D7D27-70A4-42D5-B2EB-73116E9848CA}" presName="compNode" presStyleCnt="0"/>
      <dgm:spPr/>
    </dgm:pt>
    <dgm:pt modelId="{3B2C8E8E-78B3-44E0-B3EE-9A63E976484E}" type="pres">
      <dgm:prSet presAssocID="{9C0D7D27-70A4-42D5-B2EB-73116E9848CA}" presName="dummyConnPt" presStyleCnt="0"/>
      <dgm:spPr/>
    </dgm:pt>
    <dgm:pt modelId="{980AF37A-6D8E-46A9-9464-0FF91C736B78}" type="pres">
      <dgm:prSet presAssocID="{9C0D7D27-70A4-42D5-B2EB-73116E9848CA}" presName="node" presStyleLbl="node1" presStyleIdx="7" presStyleCnt="9">
        <dgm:presLayoutVars>
          <dgm:bulletEnabled val="1"/>
        </dgm:presLayoutVars>
      </dgm:prSet>
      <dgm:spPr/>
    </dgm:pt>
    <dgm:pt modelId="{6CC63502-7D9A-40D7-AC35-1AE674D1F5B7}" type="pres">
      <dgm:prSet presAssocID="{A5E90DDA-0FF0-4D70-B9CD-4991DB360BDE}" presName="sibTrans" presStyleLbl="bgSibTrans2D1" presStyleIdx="7" presStyleCnt="8"/>
      <dgm:spPr/>
    </dgm:pt>
    <dgm:pt modelId="{4A7ABF11-81C9-4D7A-A961-E710563E34AF}" type="pres">
      <dgm:prSet presAssocID="{ED3D3745-CBAE-4E6F-B7B6-EACA2C7A0AAF}" presName="compNode" presStyleCnt="0"/>
      <dgm:spPr/>
    </dgm:pt>
    <dgm:pt modelId="{33F0EFDA-7081-429F-8E5C-FF82036BA167}" type="pres">
      <dgm:prSet presAssocID="{ED3D3745-CBAE-4E6F-B7B6-EACA2C7A0AAF}" presName="dummyConnPt" presStyleCnt="0"/>
      <dgm:spPr/>
    </dgm:pt>
    <dgm:pt modelId="{E3377E24-2216-4DC7-9311-0CAA6AB2D45C}" type="pres">
      <dgm:prSet presAssocID="{ED3D3745-CBAE-4E6F-B7B6-EACA2C7A0AAF}" presName="node" presStyleLbl="node1" presStyleIdx="8" presStyleCnt="9">
        <dgm:presLayoutVars>
          <dgm:bulletEnabled val="1"/>
        </dgm:presLayoutVars>
      </dgm:prSet>
      <dgm:spPr/>
    </dgm:pt>
  </dgm:ptLst>
  <dgm:cxnLst>
    <dgm:cxn modelId="{6CE9A091-3DDB-4FF4-880F-53244A039C28}" srcId="{B479A5E6-5FBA-46ED-BEEC-DF0FE6AE3DDC}" destId="{D395F3ED-929F-4ECF-A329-419C2985D471}" srcOrd="1" destOrd="0" parTransId="{070EE6A4-5E38-4452-B701-34200CEB6D98}" sibTransId="{9E849CB5-79D9-4886-8B6E-0011360A217B}"/>
    <dgm:cxn modelId="{D3219DE1-1267-4580-99B8-92780728F700}" srcId="{B479A5E6-5FBA-46ED-BEEC-DF0FE6AE3DDC}" destId="{AB5B782E-6832-430C-B8FB-C167C234A07D}" srcOrd="5" destOrd="0" parTransId="{BA5CBF54-32A7-4080-8EEE-984615216EA6}" sibTransId="{99BE1C66-D7C9-4E04-94A7-B1C046B88267}"/>
    <dgm:cxn modelId="{7A711EAD-B053-443E-A4E0-F61D4816FA9A}" type="presOf" srcId="{9DC042F5-B3C8-4FF5-9B1E-8ED9E2F8D6CF}" destId="{582D173D-5A6E-4822-8C30-E26B33844F83}" srcOrd="0" destOrd="0" presId="urn:microsoft.com/office/officeart/2005/8/layout/bProcess4"/>
    <dgm:cxn modelId="{3E1C1B42-6B5E-417D-9923-8761C8E81939}" srcId="{B479A5E6-5FBA-46ED-BEEC-DF0FE6AE3DDC}" destId="{4AC3C912-542A-43AE-AE74-61F3445394E5}" srcOrd="2" destOrd="0" parTransId="{3A81495E-2DA6-440D-8FAC-0670BE1A4669}" sibTransId="{9DC042F5-B3C8-4FF5-9B1E-8ED9E2F8D6CF}"/>
    <dgm:cxn modelId="{70BD7A37-446B-4164-8EDE-3733B264F67B}" type="presOf" srcId="{1A7922F9-4DB1-4A0C-BEA3-C00ED6643E78}" destId="{C5BD89F9-2FA8-4345-9DD7-EC0B33A8B083}" srcOrd="0" destOrd="0" presId="urn:microsoft.com/office/officeart/2005/8/layout/bProcess4"/>
    <dgm:cxn modelId="{5E40352D-DE8C-4847-9468-2CA87B2CF0BB}" type="presOf" srcId="{D395F3ED-929F-4ECF-A329-419C2985D471}" destId="{101A90B9-21FB-4887-845E-46252073500D}" srcOrd="0" destOrd="0" presId="urn:microsoft.com/office/officeart/2005/8/layout/bProcess4"/>
    <dgm:cxn modelId="{97F71E13-4EC7-4751-A9D0-8C9BBC342026}" type="presOf" srcId="{57929459-DD93-4904-B1DD-24EF4130CCB5}" destId="{A2D0A6A0-43B2-4870-9DC4-7C6A0B3365A6}" srcOrd="0" destOrd="0" presId="urn:microsoft.com/office/officeart/2005/8/layout/bProcess4"/>
    <dgm:cxn modelId="{7BDCD568-253C-4661-9485-E23E57E4EF55}" srcId="{B479A5E6-5FBA-46ED-BEEC-DF0FE6AE3DDC}" destId="{9C0D7D27-70A4-42D5-B2EB-73116E9848CA}" srcOrd="7" destOrd="0" parTransId="{3C48676C-0CBA-47DB-ADF4-72FDAF591BAC}" sibTransId="{A5E90DDA-0FF0-4D70-B9CD-4991DB360BDE}"/>
    <dgm:cxn modelId="{FB44CB1C-AD70-419F-86F7-9993AC683BE5}" srcId="{B479A5E6-5FBA-46ED-BEEC-DF0FE6AE3DDC}" destId="{BEAB2E55-51ED-4C41-B692-93BF71CAB611}" srcOrd="0" destOrd="0" parTransId="{D7D76D78-B7C2-4515-815E-1617828201BE}" sibTransId="{2AEA6F90-E818-4741-BA19-ED9DBC8117C6}"/>
    <dgm:cxn modelId="{ECAA3AE2-2AB0-4804-9A92-7A94ED9BA639}" type="presOf" srcId="{9E849CB5-79D9-4886-8B6E-0011360A217B}" destId="{1CBCAE93-5E80-4C3E-99EF-96B57F882D8D}" srcOrd="0" destOrd="0" presId="urn:microsoft.com/office/officeart/2005/8/layout/bProcess4"/>
    <dgm:cxn modelId="{41C4C49C-2EFB-4222-BCA6-B066331865F3}" type="presOf" srcId="{BB50B0B7-231E-4ADE-B46F-71526B703C61}" destId="{BE0EE36C-7E77-44AD-82BB-6DBDED2DD6A6}" srcOrd="0" destOrd="0" presId="urn:microsoft.com/office/officeart/2005/8/layout/bProcess4"/>
    <dgm:cxn modelId="{B89372C2-66A9-4632-947B-A06EFA9C4A6C}" type="presOf" srcId="{AB5B782E-6832-430C-B8FB-C167C234A07D}" destId="{217ECF1B-E47A-440D-97AD-69BD0C1650B8}" srcOrd="0" destOrd="0" presId="urn:microsoft.com/office/officeart/2005/8/layout/bProcess4"/>
    <dgm:cxn modelId="{9C5AF07A-938A-4044-A21B-D148343C6172}" srcId="{B479A5E6-5FBA-46ED-BEEC-DF0FE6AE3DDC}" destId="{9825B1EF-FAC0-46BE-97FE-C5FC27AE9CF3}" srcOrd="6" destOrd="0" parTransId="{CACFBA86-5045-4BAC-AE04-0A571267B341}" sibTransId="{1A7922F9-4DB1-4A0C-BEA3-C00ED6643E78}"/>
    <dgm:cxn modelId="{DF231F86-F489-4615-B5D5-37050FD170E3}" type="presOf" srcId="{F5757FA3-539E-4261-B470-E6204275AA84}" destId="{929BDBBD-68D8-43E5-8C3D-2D470886257F}" srcOrd="0" destOrd="0" presId="urn:microsoft.com/office/officeart/2005/8/layout/bProcess4"/>
    <dgm:cxn modelId="{EC2E60F9-A0E0-4286-9F79-13642C7C572A}" srcId="{B479A5E6-5FBA-46ED-BEEC-DF0FE6AE3DDC}" destId="{ED3D3745-CBAE-4E6F-B7B6-EACA2C7A0AAF}" srcOrd="8" destOrd="0" parTransId="{9E35116F-6677-44C3-B0F7-9FB54BF31404}" sibTransId="{214C2207-4E58-43A8-AF33-F50F03FF07DB}"/>
    <dgm:cxn modelId="{FB64A0E9-B2C9-4594-9E4F-4806B66F47E5}" type="presOf" srcId="{9825B1EF-FAC0-46BE-97FE-C5FC27AE9CF3}" destId="{A6BA8DE6-09A9-4CFD-B42A-20BA36213D4C}" srcOrd="0" destOrd="0" presId="urn:microsoft.com/office/officeart/2005/8/layout/bProcess4"/>
    <dgm:cxn modelId="{5F84B226-B775-4F47-B6BC-97C766C3B9F9}" type="presOf" srcId="{4AC3C912-542A-43AE-AE74-61F3445394E5}" destId="{ED72A336-367E-4DF3-B465-9FFA631D9BD2}" srcOrd="0" destOrd="0" presId="urn:microsoft.com/office/officeart/2005/8/layout/bProcess4"/>
    <dgm:cxn modelId="{71D49E6F-43B7-444F-9FC7-B73BBD04B2F9}" srcId="{B479A5E6-5FBA-46ED-BEEC-DF0FE6AE3DDC}" destId="{57929459-DD93-4904-B1DD-24EF4130CCB5}" srcOrd="3" destOrd="0" parTransId="{3D1325E4-D9C8-4844-A49C-A11250221DDD}" sibTransId="{BB50B0B7-231E-4ADE-B46F-71526B703C61}"/>
    <dgm:cxn modelId="{70AA6C1F-B291-4EF0-B860-02B1749A8421}" type="presOf" srcId="{9C0D7D27-70A4-42D5-B2EB-73116E9848CA}" destId="{980AF37A-6D8E-46A9-9464-0FF91C736B78}" srcOrd="0" destOrd="0" presId="urn:microsoft.com/office/officeart/2005/8/layout/bProcess4"/>
    <dgm:cxn modelId="{E993AD0E-2121-4A8D-AB57-9556DFF8B530}" type="presOf" srcId="{B479A5E6-5FBA-46ED-BEEC-DF0FE6AE3DDC}" destId="{D5AAFCE2-AB9C-4A37-8313-8387E7590575}" srcOrd="0" destOrd="0" presId="urn:microsoft.com/office/officeart/2005/8/layout/bProcess4"/>
    <dgm:cxn modelId="{69C18A95-8F52-487D-A181-B6E383CE8898}" type="presOf" srcId="{5A4288A2-D616-481A-B3AA-F61EB08C5D30}" destId="{BADA1D5E-1E30-45E1-BECD-B540BEBBD75A}" srcOrd="0" destOrd="0" presId="urn:microsoft.com/office/officeart/2005/8/layout/bProcess4"/>
    <dgm:cxn modelId="{C8956B0A-C31C-4867-9F9C-E4910524134C}" type="presOf" srcId="{99BE1C66-D7C9-4E04-94A7-B1C046B88267}" destId="{7015B207-8E23-4BA0-B408-7E860635A5C1}" srcOrd="0" destOrd="0" presId="urn:microsoft.com/office/officeart/2005/8/layout/bProcess4"/>
    <dgm:cxn modelId="{7D0BF60B-8C9B-4B1F-AD39-20A5CC0FBCDD}" type="presOf" srcId="{ED3D3745-CBAE-4E6F-B7B6-EACA2C7A0AAF}" destId="{E3377E24-2216-4DC7-9311-0CAA6AB2D45C}" srcOrd="0" destOrd="0" presId="urn:microsoft.com/office/officeart/2005/8/layout/bProcess4"/>
    <dgm:cxn modelId="{E32DB7BA-C3D7-49AE-8D98-7D3BDDD7E5D0}" type="presOf" srcId="{BEAB2E55-51ED-4C41-B692-93BF71CAB611}" destId="{65B9F47F-9939-4A39-8C85-082A08EEE827}" srcOrd="0" destOrd="0" presId="urn:microsoft.com/office/officeart/2005/8/layout/bProcess4"/>
    <dgm:cxn modelId="{4D176DD1-5B63-4FD2-B3A0-641F28FCE267}" srcId="{B479A5E6-5FBA-46ED-BEEC-DF0FE6AE3DDC}" destId="{F5757FA3-539E-4261-B470-E6204275AA84}" srcOrd="4" destOrd="0" parTransId="{801307B3-5CAF-4335-A6F9-6BD9A597AB32}" sibTransId="{5A4288A2-D616-481A-B3AA-F61EB08C5D30}"/>
    <dgm:cxn modelId="{8D439195-FDE9-4120-A3AF-068C96716865}" type="presOf" srcId="{2AEA6F90-E818-4741-BA19-ED9DBC8117C6}" destId="{008CF9C0-5F22-4579-8927-2AF97B3F966A}" srcOrd="0" destOrd="0" presId="urn:microsoft.com/office/officeart/2005/8/layout/bProcess4"/>
    <dgm:cxn modelId="{71FC5526-B992-4482-9F04-C7B8309E43E2}" type="presOf" srcId="{A5E90DDA-0FF0-4D70-B9CD-4991DB360BDE}" destId="{6CC63502-7D9A-40D7-AC35-1AE674D1F5B7}" srcOrd="0" destOrd="0" presId="urn:microsoft.com/office/officeart/2005/8/layout/bProcess4"/>
    <dgm:cxn modelId="{E241FB73-159A-4FD2-AE6C-30AB0871A595}" type="presParOf" srcId="{D5AAFCE2-AB9C-4A37-8313-8387E7590575}" destId="{AA696ECB-7040-4A5E-B6E2-CE8C65679E8E}" srcOrd="0" destOrd="0" presId="urn:microsoft.com/office/officeart/2005/8/layout/bProcess4"/>
    <dgm:cxn modelId="{CA46EAA1-B755-46B4-9E05-8A979D16F9EB}" type="presParOf" srcId="{AA696ECB-7040-4A5E-B6E2-CE8C65679E8E}" destId="{8AA5E0B9-385E-4CD5-84DD-D601FD3B5FA6}" srcOrd="0" destOrd="0" presId="urn:microsoft.com/office/officeart/2005/8/layout/bProcess4"/>
    <dgm:cxn modelId="{94B9CB52-80E2-4653-85A8-ED75CDA387BB}" type="presParOf" srcId="{AA696ECB-7040-4A5E-B6E2-CE8C65679E8E}" destId="{65B9F47F-9939-4A39-8C85-082A08EEE827}" srcOrd="1" destOrd="0" presId="urn:microsoft.com/office/officeart/2005/8/layout/bProcess4"/>
    <dgm:cxn modelId="{1A13B377-1D1B-4073-8980-B350500E7479}" type="presParOf" srcId="{D5AAFCE2-AB9C-4A37-8313-8387E7590575}" destId="{008CF9C0-5F22-4579-8927-2AF97B3F966A}" srcOrd="1" destOrd="0" presId="urn:microsoft.com/office/officeart/2005/8/layout/bProcess4"/>
    <dgm:cxn modelId="{4F1B7C55-3302-4FD0-91A6-CAA956ED2078}" type="presParOf" srcId="{D5AAFCE2-AB9C-4A37-8313-8387E7590575}" destId="{9EFF6737-EC4F-4EA9-86C5-B0CBF12D2117}" srcOrd="2" destOrd="0" presId="urn:microsoft.com/office/officeart/2005/8/layout/bProcess4"/>
    <dgm:cxn modelId="{927266E3-84B2-419E-A545-D323B6445BB0}" type="presParOf" srcId="{9EFF6737-EC4F-4EA9-86C5-B0CBF12D2117}" destId="{9A879EFC-2F5D-4EBE-898A-F12A5DB7E679}" srcOrd="0" destOrd="0" presId="urn:microsoft.com/office/officeart/2005/8/layout/bProcess4"/>
    <dgm:cxn modelId="{20F2F0B6-399B-4636-A3C1-23722BBC5BDB}" type="presParOf" srcId="{9EFF6737-EC4F-4EA9-86C5-B0CBF12D2117}" destId="{101A90B9-21FB-4887-845E-46252073500D}" srcOrd="1" destOrd="0" presId="urn:microsoft.com/office/officeart/2005/8/layout/bProcess4"/>
    <dgm:cxn modelId="{32B5D104-A2E5-4C48-91E5-F441F3B2DCE7}" type="presParOf" srcId="{D5AAFCE2-AB9C-4A37-8313-8387E7590575}" destId="{1CBCAE93-5E80-4C3E-99EF-96B57F882D8D}" srcOrd="3" destOrd="0" presId="urn:microsoft.com/office/officeart/2005/8/layout/bProcess4"/>
    <dgm:cxn modelId="{9DAAE6DF-0CB5-4F59-B971-B7E5CC9BDF9B}" type="presParOf" srcId="{D5AAFCE2-AB9C-4A37-8313-8387E7590575}" destId="{6F842C7A-6EF9-4810-9AD8-AB36BEBE4CB5}" srcOrd="4" destOrd="0" presId="urn:microsoft.com/office/officeart/2005/8/layout/bProcess4"/>
    <dgm:cxn modelId="{23B72547-D692-41E3-9AB5-8088D498672E}" type="presParOf" srcId="{6F842C7A-6EF9-4810-9AD8-AB36BEBE4CB5}" destId="{6917B8AC-5453-4396-B621-885EDCBD8792}" srcOrd="0" destOrd="0" presId="urn:microsoft.com/office/officeart/2005/8/layout/bProcess4"/>
    <dgm:cxn modelId="{271DC286-D2BC-4BCD-922D-20E736BACEBE}" type="presParOf" srcId="{6F842C7A-6EF9-4810-9AD8-AB36BEBE4CB5}" destId="{ED72A336-367E-4DF3-B465-9FFA631D9BD2}" srcOrd="1" destOrd="0" presId="urn:microsoft.com/office/officeart/2005/8/layout/bProcess4"/>
    <dgm:cxn modelId="{602EED92-167F-44F8-AF97-13DB4D0875F9}" type="presParOf" srcId="{D5AAFCE2-AB9C-4A37-8313-8387E7590575}" destId="{582D173D-5A6E-4822-8C30-E26B33844F83}" srcOrd="5" destOrd="0" presId="urn:microsoft.com/office/officeart/2005/8/layout/bProcess4"/>
    <dgm:cxn modelId="{F3AFA090-B0C4-465A-B850-DED9F0A8B335}" type="presParOf" srcId="{D5AAFCE2-AB9C-4A37-8313-8387E7590575}" destId="{8661999B-BC45-41FF-AA29-468290CEC53C}" srcOrd="6" destOrd="0" presId="urn:microsoft.com/office/officeart/2005/8/layout/bProcess4"/>
    <dgm:cxn modelId="{120B5703-0C37-4FE2-9622-07C1E96DA87B}" type="presParOf" srcId="{8661999B-BC45-41FF-AA29-468290CEC53C}" destId="{DEAB0BBA-5C47-4FB9-8B4B-B244E6BEF6A2}" srcOrd="0" destOrd="0" presId="urn:microsoft.com/office/officeart/2005/8/layout/bProcess4"/>
    <dgm:cxn modelId="{DD942022-ED36-4728-93E0-1CEC6AEFE391}" type="presParOf" srcId="{8661999B-BC45-41FF-AA29-468290CEC53C}" destId="{A2D0A6A0-43B2-4870-9DC4-7C6A0B3365A6}" srcOrd="1" destOrd="0" presId="urn:microsoft.com/office/officeart/2005/8/layout/bProcess4"/>
    <dgm:cxn modelId="{7F43FC8B-BB24-437F-824C-B0FD2A0E4747}" type="presParOf" srcId="{D5AAFCE2-AB9C-4A37-8313-8387E7590575}" destId="{BE0EE36C-7E77-44AD-82BB-6DBDED2DD6A6}" srcOrd="7" destOrd="0" presId="urn:microsoft.com/office/officeart/2005/8/layout/bProcess4"/>
    <dgm:cxn modelId="{4CA44FC5-F5FC-4591-A135-EA71818DAD0B}" type="presParOf" srcId="{D5AAFCE2-AB9C-4A37-8313-8387E7590575}" destId="{62A0EE4D-F219-4A1B-99A4-0F48F392F28F}" srcOrd="8" destOrd="0" presId="urn:microsoft.com/office/officeart/2005/8/layout/bProcess4"/>
    <dgm:cxn modelId="{8799C67D-964D-4006-BD62-6833667005F1}" type="presParOf" srcId="{62A0EE4D-F219-4A1B-99A4-0F48F392F28F}" destId="{54DE8506-D0C8-45D3-ABED-09E8D1F8079E}" srcOrd="0" destOrd="0" presId="urn:microsoft.com/office/officeart/2005/8/layout/bProcess4"/>
    <dgm:cxn modelId="{412A0719-FD77-4721-A924-F94BCEA3DEF3}" type="presParOf" srcId="{62A0EE4D-F219-4A1B-99A4-0F48F392F28F}" destId="{929BDBBD-68D8-43E5-8C3D-2D470886257F}" srcOrd="1" destOrd="0" presId="urn:microsoft.com/office/officeart/2005/8/layout/bProcess4"/>
    <dgm:cxn modelId="{1B3C9E16-D2AF-4165-88D5-0483C44DA9BB}" type="presParOf" srcId="{D5AAFCE2-AB9C-4A37-8313-8387E7590575}" destId="{BADA1D5E-1E30-45E1-BECD-B540BEBBD75A}" srcOrd="9" destOrd="0" presId="urn:microsoft.com/office/officeart/2005/8/layout/bProcess4"/>
    <dgm:cxn modelId="{9AD25D4D-7EE5-40A4-8F7A-F0E155A62BB8}" type="presParOf" srcId="{D5AAFCE2-AB9C-4A37-8313-8387E7590575}" destId="{2DBBB114-E5C9-44C2-9C19-BF67410FFAA0}" srcOrd="10" destOrd="0" presId="urn:microsoft.com/office/officeart/2005/8/layout/bProcess4"/>
    <dgm:cxn modelId="{1C0A3353-A8BC-4C7D-90EA-49417B323BDB}" type="presParOf" srcId="{2DBBB114-E5C9-44C2-9C19-BF67410FFAA0}" destId="{3341ABD3-BC20-4C87-AAE8-46A5C0D028E4}" srcOrd="0" destOrd="0" presId="urn:microsoft.com/office/officeart/2005/8/layout/bProcess4"/>
    <dgm:cxn modelId="{A37FF570-F9E1-4F73-A787-560B0664AE24}" type="presParOf" srcId="{2DBBB114-E5C9-44C2-9C19-BF67410FFAA0}" destId="{217ECF1B-E47A-440D-97AD-69BD0C1650B8}" srcOrd="1" destOrd="0" presId="urn:microsoft.com/office/officeart/2005/8/layout/bProcess4"/>
    <dgm:cxn modelId="{8590BB98-A6E0-4116-9C4F-84E476050D5B}" type="presParOf" srcId="{D5AAFCE2-AB9C-4A37-8313-8387E7590575}" destId="{7015B207-8E23-4BA0-B408-7E860635A5C1}" srcOrd="11" destOrd="0" presId="urn:microsoft.com/office/officeart/2005/8/layout/bProcess4"/>
    <dgm:cxn modelId="{633467BE-8552-4DF9-B3E5-E909D92E2442}" type="presParOf" srcId="{D5AAFCE2-AB9C-4A37-8313-8387E7590575}" destId="{CBD66713-2990-4DA4-94AF-E3A4D7661E3B}" srcOrd="12" destOrd="0" presId="urn:microsoft.com/office/officeart/2005/8/layout/bProcess4"/>
    <dgm:cxn modelId="{7A01891D-46AD-4DA0-9836-755B8F3B69BD}" type="presParOf" srcId="{CBD66713-2990-4DA4-94AF-E3A4D7661E3B}" destId="{C4B5E86A-D562-4C71-A1A9-C86A0E14A3EA}" srcOrd="0" destOrd="0" presId="urn:microsoft.com/office/officeart/2005/8/layout/bProcess4"/>
    <dgm:cxn modelId="{CF4FCD73-5DC9-4ABF-88AA-0982225F0458}" type="presParOf" srcId="{CBD66713-2990-4DA4-94AF-E3A4D7661E3B}" destId="{A6BA8DE6-09A9-4CFD-B42A-20BA36213D4C}" srcOrd="1" destOrd="0" presId="urn:microsoft.com/office/officeart/2005/8/layout/bProcess4"/>
    <dgm:cxn modelId="{C0230B5E-0B16-453B-92CD-B1D6F26B29DB}" type="presParOf" srcId="{D5AAFCE2-AB9C-4A37-8313-8387E7590575}" destId="{C5BD89F9-2FA8-4345-9DD7-EC0B33A8B083}" srcOrd="13" destOrd="0" presId="urn:microsoft.com/office/officeart/2005/8/layout/bProcess4"/>
    <dgm:cxn modelId="{8B61D66E-B570-4573-878B-B1BD809D103C}" type="presParOf" srcId="{D5AAFCE2-AB9C-4A37-8313-8387E7590575}" destId="{9CF3BAC7-9F6D-43AD-9BD3-EF5156DE5CF8}" srcOrd="14" destOrd="0" presId="urn:microsoft.com/office/officeart/2005/8/layout/bProcess4"/>
    <dgm:cxn modelId="{90A0704C-493E-4E72-8BD1-E2D79B1891C6}" type="presParOf" srcId="{9CF3BAC7-9F6D-43AD-9BD3-EF5156DE5CF8}" destId="{3B2C8E8E-78B3-44E0-B3EE-9A63E976484E}" srcOrd="0" destOrd="0" presId="urn:microsoft.com/office/officeart/2005/8/layout/bProcess4"/>
    <dgm:cxn modelId="{3DD57430-1F22-44D1-926F-F398B3B83DFA}" type="presParOf" srcId="{9CF3BAC7-9F6D-43AD-9BD3-EF5156DE5CF8}" destId="{980AF37A-6D8E-46A9-9464-0FF91C736B78}" srcOrd="1" destOrd="0" presId="urn:microsoft.com/office/officeart/2005/8/layout/bProcess4"/>
    <dgm:cxn modelId="{3350ED2E-B5D4-4A12-8636-74AA69E04512}" type="presParOf" srcId="{D5AAFCE2-AB9C-4A37-8313-8387E7590575}" destId="{6CC63502-7D9A-40D7-AC35-1AE674D1F5B7}" srcOrd="15" destOrd="0" presId="urn:microsoft.com/office/officeart/2005/8/layout/bProcess4"/>
    <dgm:cxn modelId="{720B0C69-7789-4F6A-8C96-B2688701FA27}" type="presParOf" srcId="{D5AAFCE2-AB9C-4A37-8313-8387E7590575}" destId="{4A7ABF11-81C9-4D7A-A961-E710563E34AF}" srcOrd="16" destOrd="0" presId="urn:microsoft.com/office/officeart/2005/8/layout/bProcess4"/>
    <dgm:cxn modelId="{97887508-1D5D-4849-99E3-1CEC3269A6D7}" type="presParOf" srcId="{4A7ABF11-81C9-4D7A-A961-E710563E34AF}" destId="{33F0EFDA-7081-429F-8E5C-FF82036BA167}" srcOrd="0" destOrd="0" presId="urn:microsoft.com/office/officeart/2005/8/layout/bProcess4"/>
    <dgm:cxn modelId="{4B2B37B9-C56E-4610-B720-FCB7D1C6FE15}" type="presParOf" srcId="{4A7ABF11-81C9-4D7A-A961-E710563E34AF}" destId="{E3377E24-2216-4DC7-9311-0CAA6AB2D45C}"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CF9C0-5F22-4579-8927-2AF97B3F966A}">
      <dsp:nvSpPr>
        <dsp:cNvPr id="0" name=""/>
        <dsp:cNvSpPr/>
      </dsp:nvSpPr>
      <dsp:spPr>
        <a:xfrm rot="5400000">
          <a:off x="127341" y="1105583"/>
          <a:ext cx="1727522" cy="208353"/>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B9F47F-9939-4A39-8C85-082A08EEE827}">
      <dsp:nvSpPr>
        <dsp:cNvPr id="0" name=""/>
        <dsp:cNvSpPr/>
      </dsp:nvSpPr>
      <dsp:spPr>
        <a:xfrm>
          <a:off x="523718" y="1565"/>
          <a:ext cx="2315034" cy="138902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Backup the farm</a:t>
          </a:r>
        </a:p>
      </dsp:txBody>
      <dsp:txXfrm>
        <a:off x="564401" y="42248"/>
        <a:ext cx="2233668" cy="1307654"/>
      </dsp:txXfrm>
    </dsp:sp>
    <dsp:sp modelId="{1CBCAE93-5E80-4C3E-99EF-96B57F882D8D}">
      <dsp:nvSpPr>
        <dsp:cNvPr id="0" name=""/>
        <dsp:cNvSpPr/>
      </dsp:nvSpPr>
      <dsp:spPr>
        <a:xfrm rot="5400000">
          <a:off x="127341" y="2841860"/>
          <a:ext cx="1727522" cy="208353"/>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1A90B9-21FB-4887-845E-46252073500D}">
      <dsp:nvSpPr>
        <dsp:cNvPr id="0" name=""/>
        <dsp:cNvSpPr/>
      </dsp:nvSpPr>
      <dsp:spPr>
        <a:xfrm>
          <a:off x="523718" y="1737841"/>
          <a:ext cx="2315034" cy="138902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Remove WFE from LB and patch</a:t>
          </a:r>
        </a:p>
      </dsp:txBody>
      <dsp:txXfrm>
        <a:off x="564401" y="1778524"/>
        <a:ext cx="2233668" cy="1307654"/>
      </dsp:txXfrm>
    </dsp:sp>
    <dsp:sp modelId="{582D173D-5A6E-4822-8C30-E26B33844F83}">
      <dsp:nvSpPr>
        <dsp:cNvPr id="0" name=""/>
        <dsp:cNvSpPr/>
      </dsp:nvSpPr>
      <dsp:spPr>
        <a:xfrm>
          <a:off x="995479" y="3709998"/>
          <a:ext cx="3070242" cy="208353"/>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72A336-367E-4DF3-B465-9FFA631D9BD2}">
      <dsp:nvSpPr>
        <dsp:cNvPr id="0" name=""/>
        <dsp:cNvSpPr/>
      </dsp:nvSpPr>
      <dsp:spPr>
        <a:xfrm>
          <a:off x="523718" y="3474117"/>
          <a:ext cx="2315034" cy="138902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Repeat for all WFE’s</a:t>
          </a:r>
        </a:p>
      </dsp:txBody>
      <dsp:txXfrm>
        <a:off x="564401" y="3514800"/>
        <a:ext cx="2233668" cy="1307654"/>
      </dsp:txXfrm>
    </dsp:sp>
    <dsp:sp modelId="{BE0EE36C-7E77-44AD-82BB-6DBDED2DD6A6}">
      <dsp:nvSpPr>
        <dsp:cNvPr id="0" name=""/>
        <dsp:cNvSpPr/>
      </dsp:nvSpPr>
      <dsp:spPr>
        <a:xfrm rot="16200000">
          <a:off x="3206337" y="2841860"/>
          <a:ext cx="1727522" cy="208353"/>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D0A6A0-43B2-4870-9DC4-7C6A0B3365A6}">
      <dsp:nvSpPr>
        <dsp:cNvPr id="0" name=""/>
        <dsp:cNvSpPr/>
      </dsp:nvSpPr>
      <dsp:spPr>
        <a:xfrm>
          <a:off x="3602714" y="3474117"/>
          <a:ext cx="2315034" cy="138902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Patch each App server individually</a:t>
          </a:r>
        </a:p>
      </dsp:txBody>
      <dsp:txXfrm>
        <a:off x="3643397" y="3514800"/>
        <a:ext cx="2233668" cy="1307654"/>
      </dsp:txXfrm>
    </dsp:sp>
    <dsp:sp modelId="{BADA1D5E-1E30-45E1-BECD-B540BEBBD75A}">
      <dsp:nvSpPr>
        <dsp:cNvPr id="0" name=""/>
        <dsp:cNvSpPr/>
      </dsp:nvSpPr>
      <dsp:spPr>
        <a:xfrm rot="16200000">
          <a:off x="3206337" y="1105583"/>
          <a:ext cx="1727522" cy="208353"/>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9BDBBD-68D8-43E5-8C3D-2D470886257F}">
      <dsp:nvSpPr>
        <dsp:cNvPr id="0" name=""/>
        <dsp:cNvSpPr/>
      </dsp:nvSpPr>
      <dsp:spPr>
        <a:xfrm>
          <a:off x="3602714" y="1737841"/>
          <a:ext cx="2315034" cy="138902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1" kern="1200" dirty="0"/>
            <a:t>Patching is complete</a:t>
          </a:r>
        </a:p>
      </dsp:txBody>
      <dsp:txXfrm>
        <a:off x="3643397" y="1778524"/>
        <a:ext cx="2233668" cy="1307654"/>
      </dsp:txXfrm>
    </dsp:sp>
    <dsp:sp modelId="{7015B207-8E23-4BA0-B408-7E860635A5C1}">
      <dsp:nvSpPr>
        <dsp:cNvPr id="0" name=""/>
        <dsp:cNvSpPr/>
      </dsp:nvSpPr>
      <dsp:spPr>
        <a:xfrm>
          <a:off x="4074475" y="237445"/>
          <a:ext cx="3070242" cy="208353"/>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7ECF1B-E47A-440D-97AD-69BD0C1650B8}">
      <dsp:nvSpPr>
        <dsp:cNvPr id="0" name=""/>
        <dsp:cNvSpPr/>
      </dsp:nvSpPr>
      <dsp:spPr>
        <a:xfrm>
          <a:off x="3602714" y="1565"/>
          <a:ext cx="2315034" cy="138902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Run </a:t>
          </a:r>
          <a:r>
            <a:rPr lang="en-US" sz="1400" b="1" kern="1200" dirty="0"/>
            <a:t>Upgrade-</a:t>
          </a:r>
          <a:r>
            <a:rPr lang="en-US" sz="1400" b="1" kern="1200" dirty="0" err="1"/>
            <a:t>SPContentDatabase</a:t>
          </a:r>
          <a:r>
            <a:rPr lang="en-US" sz="1400" b="1" kern="1200" dirty="0"/>
            <a:t> </a:t>
          </a:r>
          <a:r>
            <a:rPr lang="en-US" sz="1400" b="0" kern="1200" dirty="0"/>
            <a:t>in parallel</a:t>
          </a:r>
          <a:endParaRPr lang="en-US" sz="1400" kern="1200" dirty="0"/>
        </a:p>
      </dsp:txBody>
      <dsp:txXfrm>
        <a:off x="3643397" y="42248"/>
        <a:ext cx="2233668" cy="1307654"/>
      </dsp:txXfrm>
    </dsp:sp>
    <dsp:sp modelId="{C5BD89F9-2FA8-4345-9DD7-EC0B33A8B083}">
      <dsp:nvSpPr>
        <dsp:cNvPr id="0" name=""/>
        <dsp:cNvSpPr/>
      </dsp:nvSpPr>
      <dsp:spPr>
        <a:xfrm rot="5400000">
          <a:off x="6285333" y="1105583"/>
          <a:ext cx="1727522" cy="208353"/>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BA8DE6-09A9-4CFD-B42A-20BA36213D4C}">
      <dsp:nvSpPr>
        <dsp:cNvPr id="0" name=""/>
        <dsp:cNvSpPr/>
      </dsp:nvSpPr>
      <dsp:spPr>
        <a:xfrm>
          <a:off x="6681710" y="1565"/>
          <a:ext cx="2315034" cy="138902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Run .\psconfig.exe -</a:t>
          </a:r>
          <a:r>
            <a:rPr lang="en-US" sz="1400" kern="1200" dirty="0" err="1"/>
            <a:t>cmd</a:t>
          </a:r>
          <a:r>
            <a:rPr lang="en-US" sz="1400" kern="1200" dirty="0"/>
            <a:t> </a:t>
          </a:r>
          <a:r>
            <a:rPr lang="en-US" sz="1400" kern="1200" dirty="0" err="1"/>
            <a:t>secureresources</a:t>
          </a:r>
          <a:r>
            <a:rPr lang="en-US" sz="1400" kern="1200" dirty="0"/>
            <a:t> -</a:t>
          </a:r>
          <a:r>
            <a:rPr lang="en-US" sz="1400" kern="1200" dirty="0" err="1"/>
            <a:t>cmd</a:t>
          </a:r>
          <a:r>
            <a:rPr lang="en-US" sz="1400" kern="1200" dirty="0"/>
            <a:t> </a:t>
          </a:r>
          <a:r>
            <a:rPr lang="en-US" sz="1400" kern="1200" dirty="0" err="1"/>
            <a:t>installfeatures</a:t>
          </a:r>
          <a:r>
            <a:rPr lang="en-US" sz="1400" kern="1200" dirty="0"/>
            <a:t> -</a:t>
          </a:r>
          <a:r>
            <a:rPr lang="en-US" sz="1400" kern="1200" dirty="0" err="1"/>
            <a:t>cmd</a:t>
          </a:r>
          <a:r>
            <a:rPr lang="en-US" sz="1400" kern="1200" dirty="0"/>
            <a:t> upgrade -</a:t>
          </a:r>
          <a:r>
            <a:rPr lang="en-US" sz="1400" kern="1200" dirty="0" err="1"/>
            <a:t>inplace</a:t>
          </a:r>
          <a:r>
            <a:rPr lang="en-US" sz="1400" kern="1200" dirty="0"/>
            <a:t> b2b -force -wait -</a:t>
          </a:r>
          <a:r>
            <a:rPr lang="en-US" sz="1400" kern="1200" dirty="0" err="1"/>
            <a:t>cmd</a:t>
          </a:r>
          <a:r>
            <a:rPr lang="en-US" sz="1400" kern="1200" dirty="0"/>
            <a:t> </a:t>
          </a:r>
          <a:r>
            <a:rPr lang="en-US" sz="1400" kern="1200" dirty="0" err="1"/>
            <a:t>applicationcontent</a:t>
          </a:r>
          <a:r>
            <a:rPr lang="en-US" sz="1400" kern="1200" dirty="0"/>
            <a:t> –install on </a:t>
          </a:r>
          <a:r>
            <a:rPr lang="en-US" sz="1400" b="1" kern="1200" dirty="0"/>
            <a:t>app servers</a:t>
          </a:r>
        </a:p>
      </dsp:txBody>
      <dsp:txXfrm>
        <a:off x="6722393" y="42248"/>
        <a:ext cx="2233668" cy="1307654"/>
      </dsp:txXfrm>
    </dsp:sp>
    <dsp:sp modelId="{6CC63502-7D9A-40D7-AC35-1AE674D1F5B7}">
      <dsp:nvSpPr>
        <dsp:cNvPr id="0" name=""/>
        <dsp:cNvSpPr/>
      </dsp:nvSpPr>
      <dsp:spPr>
        <a:xfrm rot="5400000">
          <a:off x="6285333" y="2841860"/>
          <a:ext cx="1727522" cy="208353"/>
        </a:xfrm>
        <a:prstGeom prst="rect">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0AF37A-6D8E-46A9-9464-0FF91C736B78}">
      <dsp:nvSpPr>
        <dsp:cNvPr id="0" name=""/>
        <dsp:cNvSpPr/>
      </dsp:nvSpPr>
      <dsp:spPr>
        <a:xfrm>
          <a:off x="6681710" y="1737841"/>
          <a:ext cx="2315034" cy="138902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Remove WFE from LB and run </a:t>
          </a:r>
          <a:r>
            <a:rPr lang="en-US" sz="1400" kern="1200" dirty="0" err="1"/>
            <a:t>PSConfig</a:t>
          </a:r>
          <a:endParaRPr lang="en-US" sz="1400" kern="1200" dirty="0"/>
        </a:p>
      </dsp:txBody>
      <dsp:txXfrm>
        <a:off x="6722393" y="1778524"/>
        <a:ext cx="2233668" cy="1307654"/>
      </dsp:txXfrm>
    </dsp:sp>
    <dsp:sp modelId="{E3377E24-2216-4DC7-9311-0CAA6AB2D45C}">
      <dsp:nvSpPr>
        <dsp:cNvPr id="0" name=""/>
        <dsp:cNvSpPr/>
      </dsp:nvSpPr>
      <dsp:spPr>
        <a:xfrm>
          <a:off x="6681710" y="3474117"/>
          <a:ext cx="2315034" cy="138902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1" kern="1200" dirty="0"/>
            <a:t>Upgrade complete</a:t>
          </a:r>
        </a:p>
        <a:p>
          <a:pPr marL="0" lvl="0" indent="0" algn="ctr" defTabSz="800100">
            <a:lnSpc>
              <a:spcPct val="90000"/>
            </a:lnSpc>
            <a:spcBef>
              <a:spcPct val="0"/>
            </a:spcBef>
            <a:spcAft>
              <a:spcPct val="35000"/>
            </a:spcAft>
            <a:buNone/>
          </a:pPr>
          <a:r>
            <a:rPr lang="en-US" sz="1800" b="1" i="1" kern="1200" dirty="0"/>
            <a:t>Verify </a:t>
          </a:r>
          <a:r>
            <a:rPr lang="en-US" sz="1800" b="1" i="1" kern="1200" dirty="0" err="1"/>
            <a:t>BuildVersion</a:t>
          </a:r>
          <a:endParaRPr lang="en-US" sz="1800" b="1" i="1" kern="1200" dirty="0"/>
        </a:p>
      </dsp:txBody>
      <dsp:txXfrm>
        <a:off x="6722393" y="3514800"/>
        <a:ext cx="2233668" cy="130765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8E870B-DD01-4E17-A104-438FB24386A7}" type="datetimeFigureOut">
              <a:rPr lang="fi-FI" smtClean="0"/>
              <a:t>7.5.2016</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4FC66-6772-4004-A227-ABCEAB91DA1B}" type="slidenum">
              <a:rPr lang="fi-FI" smtClean="0"/>
              <a:t>‹#›</a:t>
            </a:fld>
            <a:endParaRPr lang="fi-FI"/>
          </a:p>
        </p:txBody>
      </p:sp>
    </p:spTree>
    <p:extLst>
      <p:ext uri="{BB962C8B-B14F-4D97-AF65-F5344CB8AC3E}">
        <p14:creationId xmlns:p14="http://schemas.microsoft.com/office/powerpoint/2010/main" val="3422974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5" name="Marcador de encabezado 4"/>
          <p:cNvSpPr>
            <a:spLocks noGrp="1"/>
          </p:cNvSpPr>
          <p:nvPr>
            <p:ph type="hd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SharePoint Server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Marcador de pie de página 5"/>
          <p:cNvSpPr>
            <a:spLocks noGrp="1"/>
          </p:cNvSpPr>
          <p:nvPr>
            <p:ph type="ftr" sz="quarter" idx="12"/>
          </p:nvPr>
        </p:nvSpPr>
        <p:spPr/>
        <p:txBody>
          <a:bodyPr/>
          <a:lstStyle/>
          <a:p>
            <a:pPr marL="231775" marR="0" lvl="0" indent="0" defTabSz="914099"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defTabSz="914099"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3961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2232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wmf"/><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22.wmf"/><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wmf"/><Relationship Id="rId9" Type="http://schemas.openxmlformats.org/officeDocument/2006/relationships/image" Target="../media/image25.png"/><Relationship Id="rId14" Type="http://schemas.openxmlformats.org/officeDocument/2006/relationships/image" Target="../media/image30.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Master" Target="../slideMasters/slideMaster5.xml"/><Relationship Id="rId4" Type="http://schemas.openxmlformats.org/officeDocument/2006/relationships/image" Target="../media/image3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Master" Target="../slideMasters/slideMaster5.xml"/><Relationship Id="rId6" Type="http://schemas.openxmlformats.org/officeDocument/2006/relationships/image" Target="../media/image39.png"/><Relationship Id="rId5" Type="http://schemas.openxmlformats.org/officeDocument/2006/relationships/image" Target="../media/image42.jpg"/><Relationship Id="rId4"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jpg"/><Relationship Id="rId1" Type="http://schemas.openxmlformats.org/officeDocument/2006/relationships/slideMaster" Target="../slideMasters/slideMaster5.xml"/><Relationship Id="rId6" Type="http://schemas.openxmlformats.org/officeDocument/2006/relationships/image" Target="../media/image38.png"/><Relationship Id="rId5" Type="http://schemas.openxmlformats.org/officeDocument/2006/relationships/image" Target="../media/image42.jpg"/><Relationship Id="rId4" Type="http://schemas.openxmlformats.org/officeDocument/2006/relationships/image" Target="../media/image41.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wmf"/><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22.wmf"/><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wmf"/><Relationship Id="rId9" Type="http://schemas.openxmlformats.org/officeDocument/2006/relationships/image" Target="../media/image25.png"/><Relationship Id="rId14" Type="http://schemas.openxmlformats.org/officeDocument/2006/relationships/image" Target="../media/image30.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ycl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35539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Electronic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4" y="0"/>
            <a:ext cx="12182475" cy="6863366"/>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378964497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3_Electronics">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06560"/>
          </a:xfrm>
          <a:prstGeom prst="rect">
            <a:avLst/>
          </a:prstGeom>
        </p:spPr>
      </p:pic>
      <p:sp>
        <p:nvSpPr>
          <p:cNvPr id="9" name="Rectangle 8"/>
          <p:cNvSpPr/>
          <p:nvPr userDrawn="1"/>
        </p:nvSpPr>
        <p:spPr>
          <a:xfrm>
            <a:off x="0" y="-2"/>
            <a:ext cx="12183760" cy="7026443"/>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574833" y="2169887"/>
            <a:ext cx="11269695" cy="2518225"/>
          </a:xfrm>
        </p:spPr>
        <p:txBody>
          <a:bodyPr anchor="t">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fi-FI" dirty="0"/>
          </a:p>
        </p:txBody>
      </p:sp>
    </p:spTree>
    <p:extLst>
      <p:ext uri="{BB962C8B-B14F-4D97-AF65-F5344CB8AC3E}">
        <p14:creationId xmlns:p14="http://schemas.microsoft.com/office/powerpoint/2010/main" val="26081049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Dark Grey">
    <p:bg>
      <p:bgPr>
        <a:solidFill>
          <a:srgbClr val="3E4450"/>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10"/>
            <a:ext cx="11939588" cy="5427067"/>
          </a:xfrm>
          <a:prstGeom prst="rect">
            <a:avLst/>
          </a:prstGeom>
        </p:spPr>
        <p:txBody>
          <a:bodyPr/>
          <a:lstStyle>
            <a:lvl1pPr marL="571390" indent="-57139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225" indent="-457112">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058" indent="-342834">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171" indent="-342834">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283" indent="-342834">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70" y="6373867"/>
            <a:ext cx="1215397" cy="46903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137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Light Blue">
    <p:bg>
      <p:bgPr>
        <a:solidFill>
          <a:srgbClr val="00BCF2"/>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69" y="6373866"/>
            <a:ext cx="1196161" cy="461665"/>
          </a:xfrm>
          <a:prstGeom prst="rect">
            <a:avLst/>
          </a:prstGeom>
        </p:spPr>
        <p:txBody>
          <a:bodyPr wrap="none">
            <a:spAutoFit/>
          </a:bodyPr>
          <a:lstStyle/>
          <a:p>
            <a:r>
              <a:rPr lang="fi-FI" sz="2400" dirty="0">
                <a:solidFill>
                  <a:prstClr val="white"/>
                </a:solidFill>
                <a:latin typeface="Segoe UI Light" panose="020B0502040204020203" pitchFamily="34" charset="0"/>
                <a:cs typeface="Segoe UI Light" panose="020B0502040204020203" pitchFamily="34" charset="0"/>
              </a:rPr>
              <a:t>Onsight</a:t>
            </a:r>
            <a:endParaRPr lang="fi-FI" sz="400" dirty="0">
              <a:solidFill>
                <a:prstClr val="white"/>
              </a:solidFill>
              <a:latin typeface="Segoe UI Light" panose="020B0502040204020203" pitchFamily="34" charset="0"/>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chemeClr val="tx1"/>
              </a:solidFill>
              <a:effectLst/>
              <a:uLnTx/>
              <a:uFillTx/>
              <a:latin typeface="Calibri" panose="020F0502020204030204"/>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2665136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ark Blue">
    <p:bg>
      <p:bgPr>
        <a:solidFill>
          <a:srgbClr val="0174B1"/>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69" y="6373866"/>
            <a:ext cx="1196161" cy="461665"/>
          </a:xfrm>
          <a:prstGeom prst="rect">
            <a:avLst/>
          </a:prstGeom>
        </p:spPr>
        <p:txBody>
          <a:bodyPr wrap="none">
            <a:spAutoFit/>
          </a:bodyPr>
          <a:lstStyle/>
          <a:p>
            <a:r>
              <a:rPr lang="fi-FI" sz="2400" dirty="0">
                <a:solidFill>
                  <a:prstClr val="white"/>
                </a:solidFill>
                <a:latin typeface="Segoe UI Light" panose="020B0502040204020203" pitchFamily="34" charset="0"/>
                <a:cs typeface="Segoe UI Light" panose="020B0502040204020203" pitchFamily="34" charset="0"/>
              </a:rPr>
              <a:t>Onsight</a:t>
            </a:r>
            <a:endParaRPr lang="fi-FI" sz="400" dirty="0">
              <a:solidFill>
                <a:prstClr val="white"/>
              </a:solidFill>
              <a:latin typeface="Segoe UI Light" panose="020B0502040204020203" pitchFamily="34" charset="0"/>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chemeClr val="tx1"/>
              </a:solidFill>
              <a:effectLst/>
              <a:uLnTx/>
              <a:uFillTx/>
              <a:latin typeface="Calibri" panose="020F0502020204030204"/>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318340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Electronic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 y="-1"/>
            <a:ext cx="12172950" cy="6868749"/>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27295444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Electronic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8" y="0"/>
            <a:ext cx="12186171" cy="6861282"/>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8372551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Electronic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2" y="0"/>
            <a:ext cx="12187238" cy="6860680"/>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38930373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Electronic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6" y="0"/>
            <a:ext cx="12177713" cy="6866055"/>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356099451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Electronic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13495119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Electronic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6" y="0"/>
            <a:ext cx="12177713" cy="6866055"/>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257189988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Electronic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2" y="-1"/>
            <a:ext cx="12149138" cy="6882279"/>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312588150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6" name="Rectangle 5"/>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 name="Rectangle 6"/>
          <p:cNvSpPr/>
          <p:nvPr userDrawn="1"/>
        </p:nvSpPr>
        <p:spPr>
          <a:xfrm>
            <a:off x="11875480" y="6609609"/>
            <a:ext cx="108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accent5">
                    <a:lumMod val="75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3" name="Text Placeholder 12"/>
          <p:cNvSpPr>
            <a:spLocks noGrp="1"/>
          </p:cNvSpPr>
          <p:nvPr>
            <p:ph type="body" sz="quarter" idx="10"/>
          </p:nvPr>
        </p:nvSpPr>
        <p:spPr>
          <a:xfrm>
            <a:off x="136525" y="1024209"/>
            <a:ext cx="11939588" cy="5427067"/>
          </a:xfrm>
          <a:prstGeom prst="rect">
            <a:avLst/>
          </a:prstGeom>
        </p:spPr>
        <p:txBody>
          <a:bodyPr/>
          <a:lstStyle>
            <a:lvl1pPr marL="571500" indent="-571500">
              <a:buSzPct val="90000"/>
              <a:buFont typeface="Wingdings" panose="05000000000000000000" pitchFamily="2" charset="2"/>
              <a:buChar char="§"/>
              <a:defRPr sz="3600">
                <a:solidFill>
                  <a:schemeClr val="accent3">
                    <a:lumMod val="50000"/>
                  </a:schemeClr>
                </a:solidFill>
                <a:latin typeface="Segoe UI Light" panose="020B0502040204020203" pitchFamily="34" charset="0"/>
                <a:cs typeface="Segoe UI Light" panose="020B0502040204020203" pitchFamily="34" charset="0"/>
              </a:defRPr>
            </a:lvl1pPr>
            <a:lvl2pPr marL="914400" indent="-457200">
              <a:buSzPct val="80000"/>
              <a:buFont typeface="Wingdings" panose="05000000000000000000" pitchFamily="2" charset="2"/>
              <a:buChar char="§"/>
              <a:defRPr sz="3200">
                <a:solidFill>
                  <a:schemeClr val="accent3">
                    <a:lumMod val="50000"/>
                  </a:schemeClr>
                </a:solidFill>
                <a:latin typeface="Segoe UI Light" panose="020B0502040204020203" pitchFamily="34" charset="0"/>
                <a:cs typeface="Segoe UI Light" panose="020B0502040204020203" pitchFamily="34" charset="0"/>
              </a:defRPr>
            </a:lvl2pPr>
            <a:lvl3pPr marL="1257300" indent="-342900">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3pPr>
            <a:lvl4pPr marL="1714500" indent="-342900">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4pPr>
            <a:lvl5pPr marL="2171700" indent="-342900">
              <a:buSzPct val="80000"/>
              <a:buFont typeface="Wingdings" panose="05000000000000000000" pitchFamily="2" charset="2"/>
              <a:buChar char="§"/>
              <a:defRPr sz="2000">
                <a:solidFill>
                  <a:schemeClr val="accent3">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4" name="Rectangle 13"/>
          <p:cNvSpPr/>
          <p:nvPr userDrawn="1"/>
        </p:nvSpPr>
        <p:spPr>
          <a:xfrm>
            <a:off x="11983480" y="6501609"/>
            <a:ext cx="108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8370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
        <p:nvSpPr>
          <p:cNvPr id="6" name="Rectangle 5"/>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7" name="Rectangle 6"/>
          <p:cNvSpPr/>
          <p:nvPr userDrawn="1"/>
        </p:nvSpPr>
        <p:spPr>
          <a:xfrm>
            <a:off x="11875480" y="6609609"/>
            <a:ext cx="108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accent5">
                    <a:lumMod val="75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3" name="Text Placeholder 12"/>
          <p:cNvSpPr>
            <a:spLocks noGrp="1"/>
          </p:cNvSpPr>
          <p:nvPr>
            <p:ph type="body" sz="quarter" idx="10"/>
          </p:nvPr>
        </p:nvSpPr>
        <p:spPr>
          <a:xfrm>
            <a:off x="136525" y="1024209"/>
            <a:ext cx="11939588" cy="5427067"/>
          </a:xfrm>
          <a:prstGeom prst="rect">
            <a:avLst/>
          </a:prstGeom>
        </p:spPr>
        <p:txBody>
          <a:bodyPr/>
          <a:lstStyle>
            <a:lvl1pPr marL="571500" indent="-571500">
              <a:buSzPct val="90000"/>
              <a:buFont typeface="Wingdings" panose="05000000000000000000" pitchFamily="2" charset="2"/>
              <a:buChar char="§"/>
              <a:defRPr sz="3600">
                <a:solidFill>
                  <a:schemeClr val="accent3">
                    <a:lumMod val="50000"/>
                  </a:schemeClr>
                </a:solidFill>
                <a:latin typeface="Segoe UI Light" panose="020B0502040204020203" pitchFamily="34" charset="0"/>
                <a:cs typeface="Segoe UI Light" panose="020B0502040204020203" pitchFamily="34" charset="0"/>
              </a:defRPr>
            </a:lvl1pPr>
            <a:lvl2pPr marL="914400" indent="-457200">
              <a:buSzPct val="80000"/>
              <a:buFont typeface="Wingdings" panose="05000000000000000000" pitchFamily="2" charset="2"/>
              <a:buChar char="§"/>
              <a:defRPr sz="3200">
                <a:solidFill>
                  <a:schemeClr val="accent3">
                    <a:lumMod val="50000"/>
                  </a:schemeClr>
                </a:solidFill>
                <a:latin typeface="Segoe UI Light" panose="020B0502040204020203" pitchFamily="34" charset="0"/>
                <a:cs typeface="Segoe UI Light" panose="020B0502040204020203" pitchFamily="34" charset="0"/>
              </a:defRPr>
            </a:lvl2pPr>
            <a:lvl3pPr marL="1257300" indent="-342900">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3pPr>
            <a:lvl4pPr marL="1714500" indent="-342900">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4pPr>
            <a:lvl5pPr marL="2171700" indent="-342900">
              <a:buSzPct val="80000"/>
              <a:buFont typeface="Wingdings" panose="05000000000000000000" pitchFamily="2" charset="2"/>
              <a:buChar char="§"/>
              <a:defRPr sz="2000">
                <a:solidFill>
                  <a:schemeClr val="accent3">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4" name="Rectangle 13"/>
          <p:cNvSpPr/>
          <p:nvPr userDrawn="1"/>
        </p:nvSpPr>
        <p:spPr>
          <a:xfrm>
            <a:off x="11983480" y="6501609"/>
            <a:ext cx="108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06517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ashell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8244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
    <p:bg>
      <p:bgPr>
        <a:solidFill>
          <a:srgbClr val="D93405"/>
        </a:solidFill>
        <a:effectLst/>
      </p:bgPr>
    </p:bg>
    <p:spTree>
      <p:nvGrpSpPr>
        <p:cNvPr id="1" name=""/>
        <p:cNvGrpSpPr/>
        <p:nvPr/>
      </p:nvGrpSpPr>
      <p:grpSpPr>
        <a:xfrm>
          <a:off x="0" y="0"/>
          <a:ext cx="0" cy="0"/>
          <a:chOff x="0" y="0"/>
          <a:chExt cx="0" cy="0"/>
        </a:xfrm>
      </p:grpSpPr>
      <p:sp>
        <p:nvSpPr>
          <p:cNvPr id="7" name="Rectangle 6"/>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Rectangle 7"/>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 name="Rectangle 8"/>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18640759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een">
    <p:bg>
      <p:bgPr>
        <a:solidFill>
          <a:srgbClr val="00A652"/>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94001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Blue">
    <p:bg>
      <p:bgPr>
        <a:solidFill>
          <a:srgbClr val="00BCF2"/>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6846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yan">
    <p:bg>
      <p:bgPr>
        <a:solidFill>
          <a:srgbClr val="00BCD4"/>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5296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Blue">
    <p:bg>
      <p:bgPr>
        <a:solidFill>
          <a:srgbClr val="0174B1"/>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5281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Grey">
    <p:bg>
      <p:bgPr>
        <a:solidFill>
          <a:srgbClr val="3E4450"/>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9353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ey">
    <p:bg>
      <p:bgPr>
        <a:solidFill>
          <a:srgbClr val="455A64"/>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781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Cyan">
    <p:bg>
      <p:bgPr>
        <a:solidFill>
          <a:schemeClr val="accent1"/>
        </a:solidFill>
        <a:effectLst/>
      </p:bgPr>
    </p:bg>
    <p:spTree>
      <p:nvGrpSpPr>
        <p:cNvPr id="1" name=""/>
        <p:cNvGrpSpPr/>
        <p:nvPr/>
      </p:nvGrpSpPr>
      <p:grpSpPr>
        <a:xfrm>
          <a:off x="0" y="0"/>
          <a:ext cx="0" cy="0"/>
          <a:chOff x="0" y="0"/>
          <a:chExt cx="0" cy="0"/>
        </a:xfrm>
      </p:grpSpPr>
      <p:sp>
        <p:nvSpPr>
          <p:cNvPr id="16" name="Rectangle 15"/>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p:cNvSpPr/>
          <p:nvPr userDrawn="1"/>
        </p:nvSpPr>
        <p:spPr>
          <a:xfrm>
            <a:off x="11875480" y="6609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p:cNvSpPr/>
          <p:nvPr userDrawn="1"/>
        </p:nvSpPr>
        <p:spPr>
          <a:xfrm>
            <a:off x="11983480" y="6501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8"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tx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tx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151795854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7" name="Rectangle 6"/>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Rectangle 7"/>
          <p:cNvSpPr/>
          <p:nvPr userDrawn="1"/>
        </p:nvSpPr>
        <p:spPr>
          <a:xfrm>
            <a:off x="11875480" y="6609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p:cNvSpPr/>
          <p:nvPr userDrawn="1"/>
        </p:nvSpPr>
        <p:spPr>
          <a:xfrm>
            <a:off x="11983480" y="6501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tx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tx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20833117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chemeClr val="accent3"/>
        </a:solidFill>
        <a:effectLst/>
      </p:bgPr>
    </p:bg>
    <p:spTree>
      <p:nvGrpSpPr>
        <p:cNvPr id="1" name=""/>
        <p:cNvGrpSpPr/>
        <p:nvPr/>
      </p:nvGrpSpPr>
      <p:grpSpPr>
        <a:xfrm>
          <a:off x="0" y="0"/>
          <a:ext cx="0" cy="0"/>
          <a:chOff x="0" y="0"/>
          <a:chExt cx="0" cy="0"/>
        </a:xfrm>
      </p:grpSpPr>
      <p:sp>
        <p:nvSpPr>
          <p:cNvPr id="7" name="Rectangle 6"/>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Rectangle 7"/>
          <p:cNvSpPr/>
          <p:nvPr userDrawn="1"/>
        </p:nvSpPr>
        <p:spPr>
          <a:xfrm>
            <a:off x="11875480" y="6609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p:cNvSpPr/>
          <p:nvPr userDrawn="1"/>
        </p:nvSpPr>
        <p:spPr>
          <a:xfrm>
            <a:off x="11983480" y="6501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tx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tx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28712985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l mur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34254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chemeClr val="accent4"/>
        </a:solidFill>
        <a:effectLst/>
      </p:bgPr>
    </p:bg>
    <p:spTree>
      <p:nvGrpSpPr>
        <p:cNvPr id="1" name=""/>
        <p:cNvGrpSpPr/>
        <p:nvPr/>
      </p:nvGrpSpPr>
      <p:grpSpPr>
        <a:xfrm>
          <a:off x="0" y="0"/>
          <a:ext cx="0" cy="0"/>
          <a:chOff x="0" y="0"/>
          <a:chExt cx="0" cy="0"/>
        </a:xfrm>
      </p:grpSpPr>
      <p:sp>
        <p:nvSpPr>
          <p:cNvPr id="8" name="Rectangle 7"/>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Rectangle 8"/>
          <p:cNvSpPr/>
          <p:nvPr userDrawn="1"/>
        </p:nvSpPr>
        <p:spPr>
          <a:xfrm>
            <a:off x="11875480" y="6609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p:cNvSpPr/>
          <p:nvPr userDrawn="1"/>
        </p:nvSpPr>
        <p:spPr>
          <a:xfrm>
            <a:off x="11983480" y="6501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tx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tx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132244743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chemeClr val="accent5"/>
        </a:solidFill>
        <a:effectLst/>
      </p:bgPr>
    </p:bg>
    <p:spTree>
      <p:nvGrpSpPr>
        <p:cNvPr id="1" name=""/>
        <p:cNvGrpSpPr/>
        <p:nvPr/>
      </p:nvGrpSpPr>
      <p:grpSpPr>
        <a:xfrm>
          <a:off x="0" y="0"/>
          <a:ext cx="0" cy="0"/>
          <a:chOff x="0" y="0"/>
          <a:chExt cx="0" cy="0"/>
        </a:xfrm>
      </p:grpSpPr>
      <p:sp>
        <p:nvSpPr>
          <p:cNvPr id="8" name="Rectangle 7"/>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Rectangle 8"/>
          <p:cNvSpPr/>
          <p:nvPr userDrawn="1"/>
        </p:nvSpPr>
        <p:spPr>
          <a:xfrm>
            <a:off x="11875480" y="6609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p:cNvSpPr/>
          <p:nvPr userDrawn="1"/>
        </p:nvSpPr>
        <p:spPr>
          <a:xfrm>
            <a:off x="11983480" y="6501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tx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tx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38285689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nchy Slide Cyan">
    <p:bg>
      <p:bgPr>
        <a:solidFill>
          <a:schemeClr val="accent1"/>
        </a:solidFill>
        <a:effectLst/>
      </p:bgPr>
    </p:bg>
    <p:spTree>
      <p:nvGrpSpPr>
        <p:cNvPr id="1" name=""/>
        <p:cNvGrpSpPr/>
        <p:nvPr/>
      </p:nvGrpSpPr>
      <p:grpSpPr>
        <a:xfrm>
          <a:off x="0" y="0"/>
          <a:ext cx="0" cy="0"/>
          <a:chOff x="0" y="0"/>
          <a:chExt cx="0" cy="0"/>
        </a:xfrm>
      </p:grpSpPr>
      <p:sp>
        <p:nvSpPr>
          <p:cNvPr id="6" name="Rectangle 5"/>
          <p:cNvSpPr/>
          <p:nvPr userDrawn="1"/>
        </p:nvSpPr>
        <p:spPr>
          <a:xfrm>
            <a:off x="10742869" y="6373866"/>
            <a:ext cx="1196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 name="Rectangle 6"/>
          <p:cNvSpPr/>
          <p:nvPr userDrawn="1"/>
        </p:nvSpPr>
        <p:spPr>
          <a:xfrm>
            <a:off x="11875480" y="6609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p:cNvSpPr/>
          <p:nvPr userDrawn="1"/>
        </p:nvSpPr>
        <p:spPr>
          <a:xfrm>
            <a:off x="11983480" y="6501609"/>
            <a:ext cx="108000" cy="108000"/>
          </a:xfrm>
          <a:prstGeom prst="rect">
            <a:avLst/>
          </a:prstGeom>
          <a:solidFill>
            <a:schemeClr val="tx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0"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tx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tx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tx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tx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Tree>
    <p:extLst>
      <p:ext uri="{BB962C8B-B14F-4D97-AF65-F5344CB8AC3E}">
        <p14:creationId xmlns:p14="http://schemas.microsoft.com/office/powerpoint/2010/main" val="41906155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ycl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15105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ashell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00736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l mur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7875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one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70091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1731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lectronic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5482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sign tim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3877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one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7307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esign t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3189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Design tim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2615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Electronics">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p:cNvSpPr/>
          <p:nvPr userDrawn="1"/>
        </p:nvSpPr>
        <p:spPr>
          <a:xfrm>
            <a:off x="1" y="0"/>
            <a:ext cx="1218376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p:cNvSpPr/>
          <p:nvPr userDrawn="1"/>
        </p:nvSpPr>
        <p:spPr>
          <a:xfrm>
            <a:off x="8458374" y="5492884"/>
            <a:ext cx="270939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22735" y="6041706"/>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0" name="Title 12"/>
          <p:cNvSpPr>
            <a:spLocks noGrp="1"/>
          </p:cNvSpPr>
          <p:nvPr>
            <p:ph type="title"/>
          </p:nvPr>
        </p:nvSpPr>
        <p:spPr>
          <a:xfrm>
            <a:off x="574833" y="2169887"/>
            <a:ext cx="11269695" cy="2518225"/>
          </a:xfrm>
        </p:spPr>
        <p:txBody>
          <a:bodyPr anchor="t">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fi-FI" dirty="0"/>
          </a:p>
        </p:txBody>
      </p:sp>
      <p:sp>
        <p:nvSpPr>
          <p:cNvPr id="11" name="Rectangle 10"/>
          <p:cNvSpPr/>
          <p:nvPr userDrawn="1"/>
        </p:nvSpPr>
        <p:spPr>
          <a:xfrm>
            <a:off x="11512302" y="5774052"/>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445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Electronics">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497"/>
            <a:ext cx="12192000" cy="6879498"/>
          </a:xfrm>
          <a:prstGeom prst="rect">
            <a:avLst/>
          </a:prstGeom>
        </p:spPr>
      </p:pic>
      <p:sp>
        <p:nvSpPr>
          <p:cNvPr id="9" name="Rectangle 8"/>
          <p:cNvSpPr/>
          <p:nvPr userDrawn="1"/>
        </p:nvSpPr>
        <p:spPr>
          <a:xfrm>
            <a:off x="0" y="-21497"/>
            <a:ext cx="1218376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p:cNvSpPr/>
          <p:nvPr userDrawn="1"/>
        </p:nvSpPr>
        <p:spPr>
          <a:xfrm>
            <a:off x="8458374" y="5492884"/>
            <a:ext cx="270939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22735" y="6041706"/>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0" name="Title 12"/>
          <p:cNvSpPr>
            <a:spLocks noGrp="1"/>
          </p:cNvSpPr>
          <p:nvPr>
            <p:ph type="title"/>
          </p:nvPr>
        </p:nvSpPr>
        <p:spPr>
          <a:xfrm>
            <a:off x="574833" y="2169887"/>
            <a:ext cx="11269695" cy="2518225"/>
          </a:xfrm>
        </p:spPr>
        <p:txBody>
          <a:bodyPr anchor="t">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fi-FI" dirty="0"/>
          </a:p>
        </p:txBody>
      </p:sp>
      <p:sp>
        <p:nvSpPr>
          <p:cNvPr id="11" name="Rectangle 10"/>
          <p:cNvSpPr/>
          <p:nvPr userDrawn="1"/>
        </p:nvSpPr>
        <p:spPr>
          <a:xfrm>
            <a:off x="11512302" y="5774052"/>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11273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Electronics">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8" y="0"/>
            <a:ext cx="12186171" cy="6861282"/>
          </a:xfrm>
          <a:prstGeom prst="rect">
            <a:avLst/>
          </a:prstGeom>
        </p:spPr>
      </p:pic>
      <p:sp>
        <p:nvSpPr>
          <p:cNvPr id="9" name="Rectangle 8"/>
          <p:cNvSpPr/>
          <p:nvPr userDrawn="1"/>
        </p:nvSpPr>
        <p:spPr>
          <a:xfrm>
            <a:off x="8240" y="3282"/>
            <a:ext cx="1218376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p:cNvSpPr/>
          <p:nvPr userDrawn="1"/>
        </p:nvSpPr>
        <p:spPr>
          <a:xfrm>
            <a:off x="8458374" y="5492884"/>
            <a:ext cx="270939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22735" y="6041706"/>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0" name="Title 12"/>
          <p:cNvSpPr>
            <a:spLocks noGrp="1"/>
          </p:cNvSpPr>
          <p:nvPr>
            <p:ph type="title"/>
          </p:nvPr>
        </p:nvSpPr>
        <p:spPr>
          <a:xfrm>
            <a:off x="574833" y="2169887"/>
            <a:ext cx="11269695" cy="2518225"/>
          </a:xfrm>
        </p:spPr>
        <p:txBody>
          <a:bodyPr anchor="t">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fi-FI" dirty="0"/>
          </a:p>
        </p:txBody>
      </p:sp>
      <p:sp>
        <p:nvSpPr>
          <p:cNvPr id="11" name="Rectangle 10"/>
          <p:cNvSpPr/>
          <p:nvPr userDrawn="1"/>
        </p:nvSpPr>
        <p:spPr>
          <a:xfrm>
            <a:off x="11512302" y="5774052"/>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7934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Electronics">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2" y="0"/>
            <a:ext cx="12187238" cy="6860680"/>
          </a:xfrm>
          <a:prstGeom prst="rect">
            <a:avLst/>
          </a:prstGeom>
        </p:spPr>
      </p:pic>
      <p:sp>
        <p:nvSpPr>
          <p:cNvPr id="9" name="Rectangle 8"/>
          <p:cNvSpPr/>
          <p:nvPr userDrawn="1"/>
        </p:nvSpPr>
        <p:spPr>
          <a:xfrm>
            <a:off x="0" y="2680"/>
            <a:ext cx="1218376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p:cNvSpPr/>
          <p:nvPr userDrawn="1"/>
        </p:nvSpPr>
        <p:spPr>
          <a:xfrm>
            <a:off x="8458374" y="5492884"/>
            <a:ext cx="270939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22735" y="6041706"/>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0" name="Title 12"/>
          <p:cNvSpPr>
            <a:spLocks noGrp="1"/>
          </p:cNvSpPr>
          <p:nvPr>
            <p:ph type="title"/>
          </p:nvPr>
        </p:nvSpPr>
        <p:spPr>
          <a:xfrm>
            <a:off x="574833" y="2169887"/>
            <a:ext cx="11269695" cy="2518225"/>
          </a:xfrm>
        </p:spPr>
        <p:txBody>
          <a:bodyPr anchor="t">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fi-FI" dirty="0"/>
          </a:p>
        </p:txBody>
      </p:sp>
      <p:sp>
        <p:nvSpPr>
          <p:cNvPr id="11" name="Rectangle 10"/>
          <p:cNvSpPr/>
          <p:nvPr userDrawn="1"/>
        </p:nvSpPr>
        <p:spPr>
          <a:xfrm>
            <a:off x="11512302" y="5774052"/>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035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Electronics">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06560"/>
          </a:xfrm>
          <a:prstGeom prst="rect">
            <a:avLst/>
          </a:prstGeom>
        </p:spPr>
      </p:pic>
      <p:sp>
        <p:nvSpPr>
          <p:cNvPr id="9" name="Rectangle 8"/>
          <p:cNvSpPr/>
          <p:nvPr userDrawn="1"/>
        </p:nvSpPr>
        <p:spPr>
          <a:xfrm>
            <a:off x="0" y="-1"/>
            <a:ext cx="1218376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p:cNvSpPr/>
          <p:nvPr userDrawn="1"/>
        </p:nvSpPr>
        <p:spPr>
          <a:xfrm>
            <a:off x="8458374" y="5492884"/>
            <a:ext cx="270939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6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22735" y="6041706"/>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0" name="Title 12"/>
          <p:cNvSpPr>
            <a:spLocks noGrp="1"/>
          </p:cNvSpPr>
          <p:nvPr>
            <p:ph type="title"/>
          </p:nvPr>
        </p:nvSpPr>
        <p:spPr>
          <a:xfrm>
            <a:off x="574833" y="2169887"/>
            <a:ext cx="11269695" cy="2518225"/>
          </a:xfrm>
        </p:spPr>
        <p:txBody>
          <a:bodyPr anchor="t">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fi-FI" dirty="0"/>
          </a:p>
        </p:txBody>
      </p:sp>
      <p:sp>
        <p:nvSpPr>
          <p:cNvPr id="11" name="Rectangle 10"/>
          <p:cNvSpPr/>
          <p:nvPr userDrawn="1"/>
        </p:nvSpPr>
        <p:spPr>
          <a:xfrm>
            <a:off x="11512302" y="5774052"/>
            <a:ext cx="289567" cy="26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7550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Electronic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 y="-1"/>
            <a:ext cx="12172950" cy="6868749"/>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39919933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Electronic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8" y="0"/>
            <a:ext cx="12186171" cy="6861282"/>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24483023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Electronic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2" y="0"/>
            <a:ext cx="12187238" cy="6860680"/>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72752693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3633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Electronic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6" y="0"/>
            <a:ext cx="12177713" cy="6866055"/>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12947375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Electronic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50357511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Electronic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6" y="0"/>
            <a:ext cx="12177713" cy="6866055"/>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32877443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_Electronic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2" y="-1"/>
            <a:ext cx="12149138" cy="6882279"/>
          </a:xfrm>
          <a:prstGeom prst="rect">
            <a:avLst/>
          </a:prstGeom>
        </p:spPr>
      </p:pic>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9" name="Rectangle 8"/>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Tree>
    <p:extLst>
      <p:ext uri="{BB962C8B-B14F-4D97-AF65-F5344CB8AC3E}">
        <p14:creationId xmlns:p14="http://schemas.microsoft.com/office/powerpoint/2010/main" val="270492329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6" name="Rectangle 5"/>
          <p:cNvSpPr/>
          <p:nvPr userDrawn="1"/>
        </p:nvSpPr>
        <p:spPr>
          <a:xfrm>
            <a:off x="10742869" y="6373866"/>
            <a:ext cx="1196161" cy="461665"/>
          </a:xfrm>
          <a:prstGeom prst="rect">
            <a:avLst/>
          </a:prstGeom>
        </p:spPr>
        <p:txBody>
          <a:bodyPr wrap="none">
            <a:spAutoFit/>
          </a:bodyPr>
          <a:lstStyle/>
          <a:p>
            <a:r>
              <a:rPr kumimoji="0" lang="fi-FI" sz="24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rPr>
              <a:t>Onsight</a:t>
            </a:r>
            <a:endParaRPr lang="fi-FI" sz="400" b="0" dirty="0">
              <a:solidFill>
                <a:schemeClr val="tx1"/>
              </a:solidFill>
              <a:latin typeface="Segoe UI Light" panose="020B0502040204020203" pitchFamily="34" charset="0"/>
              <a:cs typeface="Segoe UI Light" panose="020B0502040204020203" pitchFamily="34" charset="0"/>
            </a:endParaRPr>
          </a:p>
        </p:txBody>
      </p:sp>
      <p:sp>
        <p:nvSpPr>
          <p:cNvPr id="7" name="Rectangle 6"/>
          <p:cNvSpPr/>
          <p:nvPr userDrawn="1"/>
        </p:nvSpPr>
        <p:spPr>
          <a:xfrm>
            <a:off x="11875480" y="6609609"/>
            <a:ext cx="108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i-FI"/>
          </a:p>
        </p:txBody>
      </p:sp>
      <p:sp>
        <p:nvSpPr>
          <p:cNvPr id="11"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accent5">
                    <a:lumMod val="75000"/>
                  </a:schemeClr>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3" name="Text Placeholder 12"/>
          <p:cNvSpPr>
            <a:spLocks noGrp="1"/>
          </p:cNvSpPr>
          <p:nvPr>
            <p:ph type="body" sz="quarter" idx="10"/>
          </p:nvPr>
        </p:nvSpPr>
        <p:spPr>
          <a:xfrm>
            <a:off x="136525" y="1024209"/>
            <a:ext cx="11939588" cy="5427067"/>
          </a:xfrm>
          <a:prstGeom prst="rect">
            <a:avLst/>
          </a:prstGeom>
        </p:spPr>
        <p:txBody>
          <a:bodyPr/>
          <a:lstStyle>
            <a:lvl1pPr marL="571500" indent="-571500">
              <a:buSzPct val="90000"/>
              <a:buFont typeface="Wingdings" panose="05000000000000000000" pitchFamily="2" charset="2"/>
              <a:buChar char="§"/>
              <a:defRPr sz="3600">
                <a:solidFill>
                  <a:schemeClr val="accent3">
                    <a:lumMod val="50000"/>
                  </a:schemeClr>
                </a:solidFill>
                <a:latin typeface="Segoe UI Light" panose="020B0502040204020203" pitchFamily="34" charset="0"/>
                <a:cs typeface="Segoe UI Light" panose="020B0502040204020203" pitchFamily="34" charset="0"/>
              </a:defRPr>
            </a:lvl1pPr>
            <a:lvl2pPr marL="914400" indent="-457200">
              <a:buSzPct val="80000"/>
              <a:buFont typeface="Wingdings" panose="05000000000000000000" pitchFamily="2" charset="2"/>
              <a:buChar char="§"/>
              <a:defRPr sz="3200">
                <a:solidFill>
                  <a:schemeClr val="accent3">
                    <a:lumMod val="50000"/>
                  </a:schemeClr>
                </a:solidFill>
                <a:latin typeface="Segoe UI Light" panose="020B0502040204020203" pitchFamily="34" charset="0"/>
                <a:cs typeface="Segoe UI Light" panose="020B0502040204020203" pitchFamily="34" charset="0"/>
              </a:defRPr>
            </a:lvl2pPr>
            <a:lvl3pPr marL="1257300" indent="-342900">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3pPr>
            <a:lvl4pPr marL="1714500" indent="-342900">
              <a:buSzPct val="80000"/>
              <a:buFont typeface="Wingdings" panose="05000000000000000000" pitchFamily="2" charset="2"/>
              <a:buChar char="§"/>
              <a:defRPr sz="2400">
                <a:solidFill>
                  <a:schemeClr val="accent3">
                    <a:lumMod val="50000"/>
                  </a:schemeClr>
                </a:solidFill>
                <a:latin typeface="Segoe UI Light" panose="020B0502040204020203" pitchFamily="34" charset="0"/>
                <a:cs typeface="Segoe UI Light" panose="020B0502040204020203" pitchFamily="34" charset="0"/>
              </a:defRPr>
            </a:lvl4pPr>
            <a:lvl5pPr marL="2171700" indent="-342900">
              <a:buSzPct val="80000"/>
              <a:buFont typeface="Wingdings" panose="05000000000000000000" pitchFamily="2" charset="2"/>
              <a:buChar char="§"/>
              <a:defRPr sz="2000">
                <a:solidFill>
                  <a:schemeClr val="accent3">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4" name="Rectangle 13"/>
          <p:cNvSpPr/>
          <p:nvPr userDrawn="1"/>
        </p:nvSpPr>
        <p:spPr>
          <a:xfrm>
            <a:off x="11983480" y="6501609"/>
            <a:ext cx="108000" cy="10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i-FI"/>
          </a:p>
        </p:txBody>
      </p:sp>
    </p:spTree>
    <p:extLst>
      <p:ext uri="{BB962C8B-B14F-4D97-AF65-F5344CB8AC3E}">
        <p14:creationId xmlns:p14="http://schemas.microsoft.com/office/powerpoint/2010/main" val="143310561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668933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0908558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7"/>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4" indent="0">
              <a:buNone/>
              <a:defRPr sz="1500">
                <a:solidFill>
                  <a:srgbClr val="333333"/>
                </a:solidFill>
              </a:defRPr>
            </a:lvl3pPr>
            <a:lvl4pPr marL="342982" indent="0">
              <a:buNone/>
              <a:defRPr sz="1500">
                <a:solidFill>
                  <a:srgbClr val="333333"/>
                </a:solidFill>
              </a:defRPr>
            </a:lvl4pPr>
            <a:lvl5pPr marL="520430"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876087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15539643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2496724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lectronic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8536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32767029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37642875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5547595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2969253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758196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10053119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8641256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2690661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53697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52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sign tim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01176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87823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07616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3268186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9521274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40657136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39175060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57797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8896557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20842513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1792136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esign t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1447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66319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37442140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11007886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23243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3571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23626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17558926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Grey">
    <p:bg>
      <p:bgPr>
        <a:solidFill>
          <a:srgbClr val="3E4450"/>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10"/>
            <a:ext cx="11939588" cy="5427067"/>
          </a:xfrm>
          <a:prstGeom prst="rect">
            <a:avLst/>
          </a:prstGeom>
        </p:spPr>
        <p:txBody>
          <a:bodyPr/>
          <a:lstStyle>
            <a:lvl1pPr marL="571390" indent="-57139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225" indent="-457112">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058" indent="-342834">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171" indent="-342834">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283" indent="-342834">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70" y="6373867"/>
            <a:ext cx="1215397" cy="46903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fi-FI"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Onsight</a:t>
            </a:r>
            <a:endParaRPr kumimoji="0" lang="fi-FI" sz="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1140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Light Blue">
    <p:bg>
      <p:bgPr>
        <a:solidFill>
          <a:srgbClr val="00BCF2"/>
        </a:solidFill>
        <a:effectLst/>
      </p:bgPr>
    </p:bg>
    <p:spTree>
      <p:nvGrpSpPr>
        <p:cNvPr id="1" name=""/>
        <p:cNvGrpSpPr/>
        <p:nvPr/>
      </p:nvGrpSpPr>
      <p:grpSpPr>
        <a:xfrm>
          <a:off x="0" y="0"/>
          <a:ext cx="0" cy="0"/>
          <a:chOff x="0" y="0"/>
          <a:chExt cx="0" cy="0"/>
        </a:xfrm>
      </p:grpSpPr>
      <p:sp>
        <p:nvSpPr>
          <p:cNvPr id="13" name="Title 10"/>
          <p:cNvSpPr>
            <a:spLocks noGrp="1"/>
          </p:cNvSpPr>
          <p:nvPr>
            <p:ph type="title"/>
          </p:nvPr>
        </p:nvSpPr>
        <p:spPr>
          <a:xfrm>
            <a:off x="136634" y="97112"/>
            <a:ext cx="11939751" cy="825172"/>
          </a:xfrm>
          <a:prstGeom prst="rect">
            <a:avLst/>
          </a:prstGeom>
        </p:spPr>
        <p:txBody>
          <a:bodyPr>
            <a:noAutofit/>
          </a:bodyPr>
          <a:lstStyle>
            <a:lvl1pPr>
              <a:defRPr sz="4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4" name="Text Placeholder 12"/>
          <p:cNvSpPr>
            <a:spLocks noGrp="1"/>
          </p:cNvSpPr>
          <p:nvPr>
            <p:ph type="body" sz="quarter" idx="10"/>
          </p:nvPr>
        </p:nvSpPr>
        <p:spPr>
          <a:xfrm>
            <a:off x="136525" y="1024209"/>
            <a:ext cx="11939588" cy="5427067"/>
          </a:xfrm>
          <a:prstGeom prst="rect">
            <a:avLst/>
          </a:prstGeom>
        </p:spPr>
        <p:txBody>
          <a:bodyPr/>
          <a:lstStyle>
            <a:lvl1pPr marL="571500" indent="-571500">
              <a:buFont typeface="Wingdings" panose="05000000000000000000" pitchFamily="2" charset="2"/>
              <a:buChar char="§"/>
              <a:defRPr sz="3600">
                <a:solidFill>
                  <a:schemeClr val="bg1"/>
                </a:solidFill>
                <a:latin typeface="Segoe UI Light" panose="020B0502040204020203" pitchFamily="34" charset="0"/>
                <a:cs typeface="Segoe UI Light" panose="020B0502040204020203" pitchFamily="34" charset="0"/>
              </a:defRPr>
            </a:lvl1pPr>
            <a:lvl2pPr marL="914400" indent="-457200">
              <a:buFont typeface="Wingdings" panose="05000000000000000000" pitchFamily="2" charset="2"/>
              <a:buChar char="§"/>
              <a:defRPr sz="3200">
                <a:solidFill>
                  <a:schemeClr val="bg1"/>
                </a:solidFill>
                <a:latin typeface="Segoe UI Light" panose="020B0502040204020203" pitchFamily="34" charset="0"/>
                <a:cs typeface="Segoe UI Light" panose="020B0502040204020203" pitchFamily="34" charset="0"/>
              </a:defRPr>
            </a:lvl2pPr>
            <a:lvl3pPr marL="12573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3pPr>
            <a:lvl4pPr marL="1714500" indent="-342900">
              <a:buFont typeface="Wingdings" panose="05000000000000000000" pitchFamily="2" charset="2"/>
              <a:buChar char="§"/>
              <a:defRPr sz="2400">
                <a:solidFill>
                  <a:schemeClr val="bg1"/>
                </a:solidFill>
                <a:latin typeface="Segoe UI Light" panose="020B0502040204020203" pitchFamily="34" charset="0"/>
                <a:cs typeface="Segoe UI Light" panose="020B0502040204020203" pitchFamily="34" charset="0"/>
              </a:defRPr>
            </a:lvl4pPr>
            <a:lvl5pPr marL="2171700" indent="-342900">
              <a:buFont typeface="Wingdings" panose="05000000000000000000" pitchFamily="2" charset="2"/>
              <a:buChar char="§"/>
              <a:defRPr sz="2000">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0" name="Rectangle 9"/>
          <p:cNvSpPr/>
          <p:nvPr userDrawn="1"/>
        </p:nvSpPr>
        <p:spPr>
          <a:xfrm>
            <a:off x="10742869" y="6373866"/>
            <a:ext cx="1196161" cy="461665"/>
          </a:xfrm>
          <a:prstGeom prst="rect">
            <a:avLst/>
          </a:prstGeom>
        </p:spPr>
        <p:txBody>
          <a:bodyPr wrap="none">
            <a:spAutoFit/>
          </a:bodyPr>
          <a:lstStyle/>
          <a:p>
            <a:r>
              <a:rPr lang="fi-FI" sz="2400" dirty="0">
                <a:solidFill>
                  <a:prstClr val="white"/>
                </a:solidFill>
                <a:latin typeface="Segoe UI Light" panose="020B0502040204020203" pitchFamily="34" charset="0"/>
                <a:cs typeface="Segoe UI Light" panose="020B0502040204020203" pitchFamily="34" charset="0"/>
              </a:rPr>
              <a:t>Onsight</a:t>
            </a:r>
            <a:endParaRPr lang="fi-FI" sz="400" dirty="0">
              <a:solidFill>
                <a:prstClr val="white"/>
              </a:solidFill>
              <a:latin typeface="Segoe UI Light" panose="020B0502040204020203" pitchFamily="34" charset="0"/>
              <a:cs typeface="Segoe UI Light" panose="020B0502040204020203" pitchFamily="34" charset="0"/>
            </a:endParaRPr>
          </a:p>
        </p:txBody>
      </p:sp>
      <p:sp>
        <p:nvSpPr>
          <p:cNvPr id="11" name="Rectangle 10"/>
          <p:cNvSpPr/>
          <p:nvPr userDrawn="1"/>
        </p:nvSpPr>
        <p:spPr>
          <a:xfrm>
            <a:off x="11875480" y="6609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chemeClr val="tx1"/>
              </a:solidFill>
              <a:effectLst/>
              <a:uLnTx/>
              <a:uFillTx/>
              <a:latin typeface="Calibri" panose="020F0502020204030204"/>
            </a:endParaRPr>
          </a:p>
        </p:txBody>
      </p:sp>
      <p:sp>
        <p:nvSpPr>
          <p:cNvPr id="12" name="Rectangle 11"/>
          <p:cNvSpPr/>
          <p:nvPr userDrawn="1"/>
        </p:nvSpPr>
        <p:spPr>
          <a:xfrm>
            <a:off x="11983480" y="6501609"/>
            <a:ext cx="108000" cy="108000"/>
          </a:xfrm>
          <a:prstGeom prst="rect">
            <a:avLst/>
          </a:pr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chemeClr val="tx1"/>
              </a:solidFill>
              <a:effectLst/>
              <a:uLnTx/>
              <a:uFillTx/>
              <a:latin typeface="Calibri" panose="020F0502020204030204"/>
            </a:endParaRPr>
          </a:p>
        </p:txBody>
      </p:sp>
    </p:spTree>
    <p:extLst>
      <p:ext uri="{BB962C8B-B14F-4D97-AF65-F5344CB8AC3E}">
        <p14:creationId xmlns:p14="http://schemas.microsoft.com/office/powerpoint/2010/main" val="2846924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p:cNvSpPr>
            <a:spLocks noGrp="1"/>
          </p:cNvSpPr>
          <p:nvPr>
            <p:ph type="dt" sz="half" idx="10"/>
          </p:nvPr>
        </p:nvSpPr>
        <p:spPr/>
        <p:txBody>
          <a:bodyPr/>
          <a:lstStyle/>
          <a:p>
            <a:fld id="{280FA139-73D9-495B-94C0-3B2A39D87A3C}" type="datetimeFigureOut">
              <a:rPr lang="fi-FI" smtClean="0"/>
              <a:t>7.5.2016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630198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esign tim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userDrawn="1"/>
        </p:nvSpPr>
        <p:spPr>
          <a:xfrm>
            <a:off x="0" y="1621624"/>
            <a:ext cx="8844455" cy="1785842"/>
          </a:xfrm>
          <a:prstGeom prst="rect">
            <a:avLst/>
          </a:prstGeom>
          <a:solidFill>
            <a:schemeClr val="accent3">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 name="Title 12"/>
          <p:cNvSpPr>
            <a:spLocks noGrp="1"/>
          </p:cNvSpPr>
          <p:nvPr>
            <p:ph type="title"/>
          </p:nvPr>
        </p:nvSpPr>
        <p:spPr>
          <a:xfrm>
            <a:off x="388190" y="1621624"/>
            <a:ext cx="8456266" cy="1785842"/>
          </a:xfrm>
        </p:spPr>
        <p:txBody>
          <a:bodyPr anchor="ctr">
            <a:normAutofit/>
          </a:bodyPr>
          <a:lstStyle>
            <a:lvl1pPr>
              <a:defRPr sz="540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fi-FI" dirty="0"/>
          </a:p>
        </p:txBody>
      </p:sp>
      <p:sp>
        <p:nvSpPr>
          <p:cNvPr id="12" name="Rectangle 11"/>
          <p:cNvSpPr/>
          <p:nvPr userDrawn="1"/>
        </p:nvSpPr>
        <p:spPr>
          <a:xfrm>
            <a:off x="7324518" y="5273428"/>
            <a:ext cx="3887603"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8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Onsight</a:t>
            </a:r>
            <a:endParaRPr kumimoji="0" lang="fi-FI"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p:cNvSpPr/>
          <p:nvPr userDrawn="1"/>
        </p:nvSpPr>
        <p:spPr>
          <a:xfrm>
            <a:off x="11282877" y="60843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
        <p:nvSpPr>
          <p:cNvPr id="14" name="Rectangle 13"/>
          <p:cNvSpPr/>
          <p:nvPr userDrawn="1"/>
        </p:nvSpPr>
        <p:spPr>
          <a:xfrm>
            <a:off x="11646415" y="5720778"/>
            <a:ext cx="363538" cy="3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srgbClr val="A5A5A5">
                  <a:lumMod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9399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sz="half" idx="10"/>
          </p:nvPr>
        </p:nvSpPr>
        <p:spPr/>
        <p:txBody>
          <a:bodyPr/>
          <a:lstStyle/>
          <a:p>
            <a:fld id="{280FA139-73D9-495B-94C0-3B2A39D87A3C}" type="datetimeFigureOut">
              <a:rPr lang="fi-FI" smtClean="0"/>
              <a:t>7.5.2016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28972987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0FA139-73D9-495B-94C0-3B2A39D87A3C}" type="datetimeFigureOut">
              <a:rPr lang="fi-FI" smtClean="0"/>
              <a:t>7.5.2016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24089687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p:cNvSpPr>
            <a:spLocks noGrp="1"/>
          </p:cNvSpPr>
          <p:nvPr>
            <p:ph type="dt" sz="half" idx="10"/>
          </p:nvPr>
        </p:nvSpPr>
        <p:spPr/>
        <p:txBody>
          <a:bodyPr/>
          <a:lstStyle/>
          <a:p>
            <a:fld id="{280FA139-73D9-495B-94C0-3B2A39D87A3C}" type="datetimeFigureOut">
              <a:rPr lang="fi-FI" smtClean="0"/>
              <a:t>7.5.2016</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40838387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p:cNvSpPr>
            <a:spLocks noGrp="1"/>
          </p:cNvSpPr>
          <p:nvPr>
            <p:ph type="dt" sz="half" idx="10"/>
          </p:nvPr>
        </p:nvSpPr>
        <p:spPr/>
        <p:txBody>
          <a:bodyPr/>
          <a:lstStyle/>
          <a:p>
            <a:fld id="{280FA139-73D9-495B-94C0-3B2A39D87A3C}" type="datetimeFigureOut">
              <a:rPr lang="fi-FI" smtClean="0"/>
              <a:t>7.5.2016</a:t>
            </a:fld>
            <a:endParaRPr lang="fi-FI"/>
          </a:p>
        </p:txBody>
      </p:sp>
      <p:sp>
        <p:nvSpPr>
          <p:cNvPr id="8" name="Footer Placeholder 7"/>
          <p:cNvSpPr>
            <a:spLocks noGrp="1"/>
          </p:cNvSpPr>
          <p:nvPr>
            <p:ph type="ftr" sz="quarter" idx="11"/>
          </p:nvPr>
        </p:nvSpPr>
        <p:spPr/>
        <p:txBody>
          <a:bodyPr/>
          <a:lstStyle/>
          <a:p>
            <a:endParaRPr lang="fi-FI"/>
          </a:p>
        </p:txBody>
      </p:sp>
      <p:sp>
        <p:nvSpPr>
          <p:cNvPr id="9" name="Slide Number Placeholder 8"/>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40201429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Date Placeholder 2"/>
          <p:cNvSpPr>
            <a:spLocks noGrp="1"/>
          </p:cNvSpPr>
          <p:nvPr>
            <p:ph type="dt" sz="half" idx="10"/>
          </p:nvPr>
        </p:nvSpPr>
        <p:spPr/>
        <p:txBody>
          <a:bodyPr/>
          <a:lstStyle/>
          <a:p>
            <a:fld id="{280FA139-73D9-495B-94C0-3B2A39D87A3C}" type="datetimeFigureOut">
              <a:rPr lang="fi-FI" smtClean="0"/>
              <a:t>7.5.2016</a:t>
            </a:fld>
            <a:endParaRPr lang="fi-FI"/>
          </a:p>
        </p:txBody>
      </p:sp>
      <p:sp>
        <p:nvSpPr>
          <p:cNvPr id="4" name="Footer Placeholder 3"/>
          <p:cNvSpPr>
            <a:spLocks noGrp="1"/>
          </p:cNvSpPr>
          <p:nvPr>
            <p:ph type="ftr" sz="quarter" idx="11"/>
          </p:nvPr>
        </p:nvSpPr>
        <p:spPr/>
        <p:txBody>
          <a:bodyPr/>
          <a:lstStyle/>
          <a:p>
            <a:endParaRPr lang="fi-FI"/>
          </a:p>
        </p:txBody>
      </p:sp>
      <p:sp>
        <p:nvSpPr>
          <p:cNvPr id="5" name="Slide Number Placeholder 4"/>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411585618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0FA139-73D9-495B-94C0-3B2A39D87A3C}" type="datetimeFigureOut">
              <a:rPr lang="fi-FI" smtClean="0"/>
              <a:t>7.5.2016</a:t>
            </a:fld>
            <a:endParaRPr lang="fi-FI"/>
          </a:p>
        </p:txBody>
      </p:sp>
      <p:sp>
        <p:nvSpPr>
          <p:cNvPr id="3" name="Footer Placeholder 2"/>
          <p:cNvSpPr>
            <a:spLocks noGrp="1"/>
          </p:cNvSpPr>
          <p:nvPr>
            <p:ph type="ftr" sz="quarter" idx="11"/>
          </p:nvPr>
        </p:nvSpPr>
        <p:spPr/>
        <p:txBody>
          <a:bodyPr/>
          <a:lstStyle/>
          <a:p>
            <a:endParaRPr lang="fi-FI"/>
          </a:p>
        </p:txBody>
      </p:sp>
      <p:sp>
        <p:nvSpPr>
          <p:cNvPr id="4" name="Slide Number Placeholder 3"/>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5593398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0FA139-73D9-495B-94C0-3B2A39D87A3C}" type="datetimeFigureOut">
              <a:rPr lang="fi-FI" smtClean="0"/>
              <a:t>7.5.2016</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41477787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0FA139-73D9-495B-94C0-3B2A39D87A3C}" type="datetimeFigureOut">
              <a:rPr lang="fi-FI" smtClean="0"/>
              <a:t>7.5.2016</a:t>
            </a:fld>
            <a:endParaRPr lang="fi-FI"/>
          </a:p>
        </p:txBody>
      </p:sp>
      <p:sp>
        <p:nvSpPr>
          <p:cNvPr id="6" name="Footer Placeholder 5"/>
          <p:cNvSpPr>
            <a:spLocks noGrp="1"/>
          </p:cNvSpPr>
          <p:nvPr>
            <p:ph type="ftr" sz="quarter" idx="11"/>
          </p:nvPr>
        </p:nvSpPr>
        <p:spPr/>
        <p:txBody>
          <a:bodyPr/>
          <a:lstStyle/>
          <a:p>
            <a:endParaRPr lang="fi-FI"/>
          </a:p>
        </p:txBody>
      </p:sp>
      <p:sp>
        <p:nvSpPr>
          <p:cNvPr id="7" name="Slide Number Placeholder 6"/>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21224295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i-FI"/>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sz="half" idx="10"/>
          </p:nvPr>
        </p:nvSpPr>
        <p:spPr/>
        <p:txBody>
          <a:bodyPr/>
          <a:lstStyle/>
          <a:p>
            <a:fld id="{280FA139-73D9-495B-94C0-3B2A39D87A3C}" type="datetimeFigureOut">
              <a:rPr lang="fi-FI" smtClean="0"/>
              <a:t>7.5.2016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34374054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sz="half" idx="10"/>
          </p:nvPr>
        </p:nvSpPr>
        <p:spPr/>
        <p:txBody>
          <a:bodyPr/>
          <a:lstStyle/>
          <a:p>
            <a:fld id="{280FA139-73D9-495B-94C0-3B2A39D87A3C}" type="datetimeFigureOut">
              <a:rPr lang="fi-FI" smtClean="0"/>
              <a:t>7.5.2016</a:t>
            </a:fld>
            <a:endParaRPr lang="fi-FI"/>
          </a:p>
        </p:txBody>
      </p:sp>
      <p:sp>
        <p:nvSpPr>
          <p:cNvPr id="5" name="Footer Placeholder 4"/>
          <p:cNvSpPr>
            <a:spLocks noGrp="1"/>
          </p:cNvSpPr>
          <p:nvPr>
            <p:ph type="ftr" sz="quarter" idx="11"/>
          </p:nvPr>
        </p:nvSpPr>
        <p:spPr/>
        <p:txBody>
          <a:bodyPr/>
          <a:lstStyle/>
          <a:p>
            <a:endParaRPr lang="fi-FI"/>
          </a:p>
        </p:txBody>
      </p:sp>
      <p:sp>
        <p:nvSpPr>
          <p:cNvPr id="6" name="Slide Number Placeholder 5"/>
          <p:cNvSpPr>
            <a:spLocks noGrp="1"/>
          </p:cNvSpPr>
          <p:nvPr>
            <p:ph type="sldNum" sz="quarter" idx="12"/>
          </p:nvPr>
        </p:nvSpPr>
        <p:spPr/>
        <p:txBody>
          <a:bodyPr/>
          <a:lstStyle/>
          <a:p>
            <a:fld id="{F495A56A-2944-46D3-999D-F97E12DACC78}" type="slidenum">
              <a:rPr lang="fi-FI" smtClean="0"/>
              <a:t>‹#›</a:t>
            </a:fld>
            <a:endParaRPr lang="fi-FI"/>
          </a:p>
        </p:txBody>
      </p:sp>
    </p:spTree>
    <p:extLst>
      <p:ext uri="{BB962C8B-B14F-4D97-AF65-F5344CB8AC3E}">
        <p14:creationId xmlns:p14="http://schemas.microsoft.com/office/powerpoint/2010/main" val="1056928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4.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theme" Target="../theme/theme5.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6" Type="http://schemas.openxmlformats.org/officeDocument/2006/relationships/theme" Target="../theme/theme6.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0159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11" r:id="rId18"/>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60436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150016"/>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ftr="0" dt="0"/>
  <p:txStyles>
    <p:titleStyle>
      <a:lvl1pPr algn="l" defTabSz="914340"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17" marR="0" indent="-339717" algn="l" defTabSz="914340"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74" marR="0" indent="-233357" algn="l" defTabSz="914340"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93" marR="0" indent="-225420" algn="l" defTabSz="914340" rtl="0" eaLnBrk="1" fontAlgn="auto" latinLnBrk="0" hangingPunct="1">
        <a:lnSpc>
          <a:spcPct val="90000"/>
        </a:lnSpc>
        <a:spcBef>
          <a:spcPct val="20000"/>
        </a:spcBef>
        <a:spcAft>
          <a:spcPts val="0"/>
        </a:spcAft>
        <a:buClrTx/>
        <a:buSzPct val="90000"/>
        <a:buFont typeface="Wingdings" pitchFamily="2" charset="2"/>
        <a:buChar char=""/>
        <a:tabLst>
          <a:tab pos="798493" algn="l"/>
        </a:tabLst>
        <a:defRPr sz="2400" kern="1200" spc="0" baseline="0">
          <a:gradFill>
            <a:gsLst>
              <a:gs pos="1250">
                <a:schemeClr val="tx1"/>
              </a:gs>
              <a:gs pos="100000">
                <a:schemeClr val="tx1"/>
              </a:gs>
            </a:gsLst>
            <a:lin ang="5400000" scaled="0"/>
          </a:gradFill>
          <a:latin typeface="+mn-lt"/>
          <a:ea typeface="+mn-ea"/>
          <a:cs typeface="+mn-cs"/>
        </a:defRPr>
      </a:lvl3pPr>
      <a:lvl4pPr marL="1030262" marR="0" indent="-231769" algn="l" defTabSz="914340"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82" marR="0" indent="-225420" algn="l" defTabSz="914340" rtl="0" eaLnBrk="1" fontAlgn="auto" latinLnBrk="0" hangingPunct="1">
        <a:lnSpc>
          <a:spcPct val="90000"/>
        </a:lnSpc>
        <a:spcBef>
          <a:spcPct val="20000"/>
        </a:spcBef>
        <a:spcAft>
          <a:spcPts val="0"/>
        </a:spcAft>
        <a:buClrTx/>
        <a:buSzPct val="90000"/>
        <a:buFont typeface="Wingdings" pitchFamily="2" charset="2"/>
        <a:buChar char=""/>
        <a:tabLst>
          <a:tab pos="1255682" algn="l"/>
        </a:tabLst>
        <a:defRPr sz="2000" kern="1200" spc="0" baseline="0">
          <a:gradFill>
            <a:gsLst>
              <a:gs pos="1250">
                <a:schemeClr val="tx1"/>
              </a:gs>
              <a:gs pos="100000">
                <a:schemeClr val="tx1"/>
              </a:gs>
            </a:gsLst>
            <a:lin ang="5400000" scaled="0"/>
          </a:gradFill>
          <a:latin typeface="+mn-lt"/>
          <a:ea typeface="+mn-ea"/>
          <a:cs typeface="+mn-cs"/>
        </a:defRPr>
      </a:lvl5pPr>
      <a:lvl6pPr marL="2514436"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7"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7"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8"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0" rtl="0" eaLnBrk="1" latinLnBrk="0" hangingPunct="1">
        <a:defRPr sz="1800" kern="1200">
          <a:solidFill>
            <a:schemeClr val="tx1"/>
          </a:solidFill>
          <a:latin typeface="+mn-lt"/>
          <a:ea typeface="+mn-ea"/>
          <a:cs typeface="+mn-cs"/>
        </a:defRPr>
      </a:lvl1pPr>
      <a:lvl2pPr marL="457171"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2" algn="l" defTabSz="914340" rtl="0" eaLnBrk="1" latinLnBrk="0" hangingPunct="1">
        <a:defRPr sz="1800" kern="1200">
          <a:solidFill>
            <a:schemeClr val="tx1"/>
          </a:solidFill>
          <a:latin typeface="+mn-lt"/>
          <a:ea typeface="+mn-ea"/>
          <a:cs typeface="+mn-cs"/>
        </a:defRPr>
      </a:lvl7pPr>
      <a:lvl8pPr marL="3200192"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412936"/>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36" r:id="rId11"/>
    <p:sldLayoutId id="2147483832" r:id="rId12"/>
    <p:sldLayoutId id="2147483834" r:id="rId13"/>
    <p:sldLayoutId id="2147483835"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7" r:id="rId24"/>
    <p:sldLayoutId id="2147483886" r:id="rId25"/>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303187"/>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 id="2147483862" r:id="rId24"/>
    <p:sldLayoutId id="2147483863" r:id="rId25"/>
    <p:sldLayoutId id="2147483864" r:id="rId26"/>
    <p:sldLayoutId id="2147483865" r:id="rId27"/>
    <p:sldLayoutId id="2147483866" r:id="rId28"/>
    <p:sldLayoutId id="2147483867" r:id="rId29"/>
    <p:sldLayoutId id="2147483884" r:id="rId30"/>
    <p:sldLayoutId id="2147483885" r:id="rId31"/>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FA139-73D9-495B-94C0-3B2A39D87A3C}" type="datetimeFigureOut">
              <a:rPr lang="fi-FI" smtClean="0"/>
              <a:t>7.5.2016</a:t>
            </a:fld>
            <a:endParaRPr lang="fi-FI"/>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95A56A-2944-46D3-999D-F97E12DACC78}" type="slidenum">
              <a:rPr lang="fi-FI" smtClean="0"/>
              <a:t>‹#›</a:t>
            </a:fld>
            <a:endParaRPr lang="fi-FI"/>
          </a:p>
        </p:txBody>
      </p:sp>
    </p:spTree>
    <p:extLst>
      <p:ext uri="{BB962C8B-B14F-4D97-AF65-F5344CB8AC3E}">
        <p14:creationId xmlns:p14="http://schemas.microsoft.com/office/powerpoint/2010/main" val="149492257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hyperlink" Target="http://bit.ly/sp16limits"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5" Type="http://schemas.openxmlformats.org/officeDocument/2006/relationships/image" Target="../media/image57.gif"/><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slideLayout" Target="../slideLayouts/slideLayout18.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utospinstaller.com/" TargetMode="Externa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bit.ly/sp16offline" TargetMode="External"/><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69.emf"/><Relationship Id="rId2" Type="http://schemas.openxmlformats.org/officeDocument/2006/relationships/image" Target="../media/image65.emf"/><Relationship Id="rId1" Type="http://schemas.openxmlformats.org/officeDocument/2006/relationships/slideLayout" Target="../slideLayouts/slideLayout18.xml"/><Relationship Id="rId6" Type="http://schemas.openxmlformats.org/officeDocument/2006/relationships/image" Target="../media/image70.emf"/><Relationship Id="rId5" Type="http://schemas.openxmlformats.org/officeDocument/2006/relationships/image" Target="../media/image68.emf"/><Relationship Id="rId4" Type="http://schemas.openxmlformats.org/officeDocument/2006/relationships/image" Target="../media/image6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diagramLayout" Target="../diagrams/layout1.xml"/><Relationship Id="rId7" Type="http://schemas.openxmlformats.org/officeDocument/2006/relationships/image" Target="../media/image69.emf"/><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6.emf"/><Relationship Id="rId4" Type="http://schemas.openxmlformats.org/officeDocument/2006/relationships/diagramQuickStyle" Target="../diagrams/quickStyle1.xml"/><Relationship Id="rId9"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87.xml"/><Relationship Id="rId4" Type="http://schemas.openxmlformats.org/officeDocument/2006/relationships/image" Target="../media/image47.jpeg"/></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3" Type="http://schemas.openxmlformats.org/officeDocument/2006/relationships/hyperlink" Target="http://technet.microsoft.com/en-us/library/ms190640.aspx" TargetMode="External"/><Relationship Id="rId2" Type="http://schemas.openxmlformats.org/officeDocument/2006/relationships/hyperlink" Target="https://technet.microsoft.com/en-us/library/jj715261.aspx" TargetMode="Externa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hyperlink" Target="https://technet.microsoft.com/en-us/library/jj219613.aspx#memory" TargetMode="Externa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4.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88.xml"/><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2" Type="http://schemas.openxmlformats.org/officeDocument/2006/relationships/hyperlink" Target="https://technet.microsoft.com/en-us/library/hh831724.aspx" TargetMode="Externa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A deep dive into SharePoint 2016 architecture and deployment</a:t>
            </a:r>
          </a:p>
        </p:txBody>
      </p:sp>
      <p:sp>
        <p:nvSpPr>
          <p:cNvPr id="3" name="Marcador de texto 2"/>
          <p:cNvSpPr>
            <a:spLocks noGrp="1"/>
          </p:cNvSpPr>
          <p:nvPr>
            <p:ph type="body" sz="quarter" idx="11"/>
          </p:nvPr>
        </p:nvSpPr>
        <p:spPr/>
        <p:txBody>
          <a:bodyPr/>
          <a:lstStyle/>
          <a:p>
            <a:r>
              <a:rPr lang="en-US" dirty="0"/>
              <a:t>Jussi Roine</a:t>
            </a:r>
          </a:p>
        </p:txBody>
      </p:sp>
    </p:spTree>
    <p:extLst>
      <p:ext uri="{BB962C8B-B14F-4D97-AF65-F5344CB8AC3E}">
        <p14:creationId xmlns:p14="http://schemas.microsoft.com/office/powerpoint/2010/main" val="128993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Software requirements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57011949"/>
              </p:ext>
            </p:extLst>
          </p:nvPr>
        </p:nvGraphicFramePr>
        <p:xfrm>
          <a:off x="294205" y="1152525"/>
          <a:ext cx="10802420" cy="4905393"/>
        </p:xfrm>
        <a:graphic>
          <a:graphicData uri="http://schemas.openxmlformats.org/drawingml/2006/table">
            <a:tbl>
              <a:tblPr/>
              <a:tblGrid>
                <a:gridCol w="1978985">
                  <a:extLst>
                    <a:ext uri="{9D8B030D-6E8A-4147-A177-3AD203B41FA5}">
                      <a16:colId xmlns:a16="http://schemas.microsoft.com/office/drawing/2014/main" val="2783606620"/>
                    </a:ext>
                  </a:extLst>
                </a:gridCol>
                <a:gridCol w="8823435">
                  <a:extLst>
                    <a:ext uri="{9D8B030D-6E8A-4147-A177-3AD203B41FA5}">
                      <a16:colId xmlns:a16="http://schemas.microsoft.com/office/drawing/2014/main" val="3712775751"/>
                    </a:ext>
                  </a:extLst>
                </a:gridCol>
              </a:tblGrid>
              <a:tr h="344835">
                <a:tc>
                  <a:txBody>
                    <a:bodyPr/>
                    <a:lstStyle/>
                    <a:p>
                      <a:pPr algn="l"/>
                      <a:r>
                        <a:rPr lang="fi-FI" sz="1600" b="1" dirty="0">
                          <a:solidFill>
                            <a:srgbClr val="636363"/>
                          </a:solidFill>
                          <a:effectLst/>
                        </a:rPr>
                        <a:t>Item</a:t>
                      </a:r>
                      <a:endParaRPr lang="en-US" sz="1600" b="1" dirty="0">
                        <a:solidFill>
                          <a:srgbClr val="636363"/>
                        </a:solidFill>
                        <a:effectLst/>
                      </a:endParaRPr>
                    </a:p>
                  </a:txBody>
                  <a:tcPr marL="26581" marR="26581" marT="33226" marB="33226"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600" dirty="0">
                          <a:solidFill>
                            <a:srgbClr val="636363"/>
                          </a:solidFill>
                          <a:effectLst/>
                        </a:rPr>
                        <a:t>Required</a:t>
                      </a:r>
                    </a:p>
                  </a:txBody>
                  <a:tcPr marL="26581" marR="26581" marT="33226" marB="33226"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val="1467070280"/>
                  </a:ext>
                </a:extLst>
              </a:tr>
              <a:tr h="311654">
                <a:tc>
                  <a:txBody>
                    <a:bodyPr/>
                    <a:lstStyle/>
                    <a:p>
                      <a:pPr fontAlgn="t"/>
                      <a:r>
                        <a:rPr lang="fi-FI" sz="1600" b="1" dirty="0">
                          <a:solidFill>
                            <a:srgbClr val="2A2A2A"/>
                          </a:solidFill>
                          <a:effectLst/>
                        </a:rPr>
                        <a:t>Operating System</a:t>
                      </a:r>
                      <a:endParaRPr lang="en-US" sz="1600" b="1" dirty="0">
                        <a:solidFill>
                          <a:srgbClr val="2A2A2A"/>
                        </a:solidFill>
                        <a:effectLst/>
                      </a:endParaRP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fi-FI" sz="1600" dirty="0">
                          <a:solidFill>
                            <a:srgbClr val="2A2A2A"/>
                          </a:solidFill>
                          <a:effectLst/>
                        </a:rPr>
                        <a:t>Windows Server 2012 R2 (Windows Server 2016 support is coming later)</a:t>
                      </a:r>
                      <a:endParaRPr lang="en-US" sz="1600" dirty="0">
                        <a:solidFill>
                          <a:srgbClr val="2A2A2A"/>
                        </a:solidFill>
                        <a:effectLst/>
                      </a:endParaRP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382493876"/>
                  </a:ext>
                </a:extLst>
              </a:tr>
              <a:tr h="2486152">
                <a:tc>
                  <a:txBody>
                    <a:bodyPr/>
                    <a:lstStyle/>
                    <a:p>
                      <a:pPr fontAlgn="t"/>
                      <a:r>
                        <a:rPr lang="fi-FI" sz="1600" b="1" dirty="0">
                          <a:solidFill>
                            <a:srgbClr val="2A2A2A"/>
                          </a:solidFill>
                          <a:effectLst/>
                        </a:rPr>
                        <a:t>Prerequisites</a:t>
                      </a:r>
                      <a:endParaRPr lang="en-US" sz="1600" b="1" dirty="0">
                        <a:solidFill>
                          <a:srgbClr val="2A2A2A"/>
                        </a:solidFill>
                        <a:effectLst/>
                      </a:endParaRP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r>
                        <a:rPr lang="en-US" sz="1600" b="0" i="0" kern="1200" dirty="0">
                          <a:solidFill>
                            <a:schemeClr val="tx1"/>
                          </a:solidFill>
                          <a:effectLst/>
                          <a:latin typeface="+mn-lt"/>
                          <a:ea typeface="+mn-ea"/>
                          <a:cs typeface="+mn-cs"/>
                        </a:rPr>
                        <a:t>Web Server (IIS) role</a:t>
                      </a:r>
                    </a:p>
                    <a:p>
                      <a:r>
                        <a:rPr lang="en-US" sz="1600" b="0" i="0" kern="1200" dirty="0">
                          <a:solidFill>
                            <a:schemeClr val="tx1"/>
                          </a:solidFill>
                          <a:effectLst/>
                          <a:latin typeface="+mn-lt"/>
                          <a:ea typeface="+mn-ea"/>
                          <a:cs typeface="+mn-cs"/>
                        </a:rPr>
                        <a:t>Application Server role</a:t>
                      </a:r>
                    </a:p>
                    <a:p>
                      <a:r>
                        <a:rPr lang="en-US" sz="1600" b="0" i="0" kern="1200" dirty="0">
                          <a:solidFill>
                            <a:schemeClr val="tx1"/>
                          </a:solidFill>
                          <a:effectLst/>
                          <a:latin typeface="+mn-lt"/>
                          <a:ea typeface="+mn-ea"/>
                          <a:cs typeface="+mn-cs"/>
                        </a:rPr>
                        <a:t>Microsoft .NET Framework version 4.5.2</a:t>
                      </a:r>
                    </a:p>
                    <a:p>
                      <a:r>
                        <a:rPr lang="en-US" sz="1600" b="0" i="0" kern="1200" dirty="0">
                          <a:solidFill>
                            <a:schemeClr val="tx1"/>
                          </a:solidFill>
                          <a:effectLst/>
                          <a:latin typeface="+mn-lt"/>
                          <a:ea typeface="+mn-ea"/>
                          <a:cs typeface="+mn-cs"/>
                        </a:rPr>
                        <a:t>Microsoft SQL Server 2012 Native Client</a:t>
                      </a:r>
                    </a:p>
                    <a:p>
                      <a:r>
                        <a:rPr lang="en-US" sz="1600" b="0" i="0" kern="1200" dirty="0">
                          <a:solidFill>
                            <a:schemeClr val="tx1"/>
                          </a:solidFill>
                          <a:effectLst/>
                          <a:latin typeface="+mn-lt"/>
                          <a:ea typeface="+mn-ea"/>
                          <a:cs typeface="+mn-cs"/>
                        </a:rPr>
                        <a:t>Microsoft WCF Data Services 5.6</a:t>
                      </a:r>
                    </a:p>
                    <a:p>
                      <a:r>
                        <a:rPr lang="en-US" sz="1600" b="0" i="0" kern="1200" dirty="0">
                          <a:solidFill>
                            <a:schemeClr val="tx1"/>
                          </a:solidFill>
                          <a:effectLst/>
                          <a:latin typeface="+mn-lt"/>
                          <a:ea typeface="+mn-ea"/>
                          <a:cs typeface="+mn-cs"/>
                        </a:rPr>
                        <a:t>Microsoft Information Protection and Control Client (MSIPC)</a:t>
                      </a:r>
                    </a:p>
                    <a:p>
                      <a:r>
                        <a:rPr lang="en-US" sz="1600" b="0" i="0" kern="1200" dirty="0">
                          <a:solidFill>
                            <a:schemeClr val="tx1"/>
                          </a:solidFill>
                          <a:effectLst/>
                          <a:latin typeface="+mn-lt"/>
                          <a:ea typeface="+mn-ea"/>
                          <a:cs typeface="+mn-cs"/>
                        </a:rPr>
                        <a:t>Microsoft Sync Framework Runtime v1.0 SP1 (x64)</a:t>
                      </a:r>
                    </a:p>
                    <a:p>
                      <a:r>
                        <a:rPr lang="en-US" sz="1600" b="0" i="0" kern="1200" dirty="0">
                          <a:solidFill>
                            <a:schemeClr val="tx1"/>
                          </a:solidFill>
                          <a:effectLst/>
                          <a:latin typeface="+mn-lt"/>
                          <a:ea typeface="+mn-ea"/>
                          <a:cs typeface="+mn-cs"/>
                        </a:rPr>
                        <a:t>Windows Management Framework 3.0 which includes Windows PowerShell 3.0</a:t>
                      </a:r>
                    </a:p>
                    <a:p>
                      <a:r>
                        <a:rPr lang="en-US" sz="1600" b="0" i="0" kern="1200" dirty="0">
                          <a:solidFill>
                            <a:schemeClr val="tx1"/>
                          </a:solidFill>
                          <a:effectLst/>
                          <a:latin typeface="+mn-lt"/>
                          <a:ea typeface="+mn-ea"/>
                          <a:cs typeface="+mn-cs"/>
                        </a:rPr>
                        <a:t>Microsoft Identity Extensions</a:t>
                      </a:r>
                    </a:p>
                    <a:p>
                      <a:r>
                        <a:rPr lang="en-US" sz="1600" b="0" i="0" kern="1200" dirty="0">
                          <a:solidFill>
                            <a:schemeClr val="tx1"/>
                          </a:solidFill>
                          <a:effectLst/>
                          <a:latin typeface="+mn-lt"/>
                          <a:ea typeface="+mn-ea"/>
                          <a:cs typeface="+mn-cs"/>
                        </a:rPr>
                        <a:t>Windows Server </a:t>
                      </a:r>
                      <a:r>
                        <a:rPr lang="en-US" sz="1600" b="0" i="0" kern="1200" dirty="0" err="1">
                          <a:solidFill>
                            <a:schemeClr val="tx1"/>
                          </a:solidFill>
                          <a:effectLst/>
                          <a:latin typeface="+mn-lt"/>
                          <a:ea typeface="+mn-ea"/>
                          <a:cs typeface="+mn-cs"/>
                        </a:rPr>
                        <a:t>AppFabric</a:t>
                      </a:r>
                      <a:r>
                        <a:rPr lang="en-US" sz="1600" b="0" i="0" kern="1200" dirty="0">
                          <a:solidFill>
                            <a:schemeClr val="tx1"/>
                          </a:solidFill>
                          <a:effectLst/>
                          <a:latin typeface="+mn-lt"/>
                          <a:ea typeface="+mn-ea"/>
                          <a:cs typeface="+mn-cs"/>
                        </a:rPr>
                        <a:t> 1.1</a:t>
                      </a:r>
                    </a:p>
                    <a:p>
                      <a:r>
                        <a:rPr lang="en-US" sz="1600" b="0" i="0" kern="1200" dirty="0">
                          <a:solidFill>
                            <a:schemeClr val="tx1"/>
                          </a:solidFill>
                          <a:effectLst/>
                          <a:latin typeface="+mn-lt"/>
                          <a:ea typeface="+mn-ea"/>
                          <a:cs typeface="+mn-cs"/>
                        </a:rPr>
                        <a:t>Cumulative Update Package 1 for Microsoft </a:t>
                      </a:r>
                      <a:r>
                        <a:rPr lang="en-US" sz="1600" b="0" i="0" kern="1200" dirty="0" err="1">
                          <a:solidFill>
                            <a:schemeClr val="tx1"/>
                          </a:solidFill>
                          <a:effectLst/>
                          <a:latin typeface="+mn-lt"/>
                          <a:ea typeface="+mn-ea"/>
                          <a:cs typeface="+mn-cs"/>
                        </a:rPr>
                        <a:t>AppFabric</a:t>
                      </a:r>
                      <a:r>
                        <a:rPr lang="en-US" sz="1600" b="0" i="0" kern="1200" dirty="0">
                          <a:solidFill>
                            <a:schemeClr val="tx1"/>
                          </a:solidFill>
                          <a:effectLst/>
                          <a:latin typeface="+mn-lt"/>
                          <a:ea typeface="+mn-ea"/>
                          <a:cs typeface="+mn-cs"/>
                        </a:rPr>
                        <a:t> 1.1 for Windows Server (KB 2671763)</a:t>
                      </a:r>
                    </a:p>
                    <a:p>
                      <a:r>
                        <a:rPr lang="en-US" sz="1600" b="0" i="0" kern="1200" dirty="0">
                          <a:solidFill>
                            <a:schemeClr val="tx1"/>
                          </a:solidFill>
                          <a:effectLst/>
                          <a:latin typeface="+mn-lt"/>
                          <a:ea typeface="+mn-ea"/>
                          <a:cs typeface="+mn-cs"/>
                        </a:rPr>
                        <a:t>Microsoft ODBC Driver 11 for SQL Server</a:t>
                      </a:r>
                    </a:p>
                    <a:p>
                      <a:r>
                        <a:rPr lang="en-US" sz="1600" b="0" i="0" kern="1200" dirty="0">
                          <a:solidFill>
                            <a:schemeClr val="tx1"/>
                          </a:solidFill>
                          <a:effectLst/>
                          <a:latin typeface="+mn-lt"/>
                          <a:ea typeface="+mn-ea"/>
                          <a:cs typeface="+mn-cs"/>
                        </a:rPr>
                        <a:t>Update for Microsoft .NET Framework to disable RC4 in Transport Layer Security (KB2898850)</a:t>
                      </a:r>
                    </a:p>
                    <a:p>
                      <a:r>
                        <a:rPr lang="en-US" sz="1600" b="0" i="0" kern="1200" dirty="0">
                          <a:solidFill>
                            <a:schemeClr val="tx1"/>
                          </a:solidFill>
                          <a:effectLst/>
                          <a:latin typeface="+mn-lt"/>
                          <a:ea typeface="+mn-ea"/>
                          <a:cs typeface="+mn-cs"/>
                        </a:rPr>
                        <a:t>Visual C++ Redistributable Package for Visual Studio 2013</a:t>
                      </a:r>
                      <a:endParaRPr lang="en-US" sz="1400" dirty="0">
                        <a:solidFill>
                          <a:srgbClr val="2A2A2A"/>
                        </a:solidFill>
                        <a:effectLst/>
                      </a:endParaRP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037840869"/>
                  </a:ext>
                </a:extLst>
              </a:tr>
              <a:tr h="360894">
                <a:tc>
                  <a:txBody>
                    <a:bodyPr/>
                    <a:lstStyle/>
                    <a:p>
                      <a:pPr fontAlgn="t"/>
                      <a:r>
                        <a:rPr lang="fi-FI" sz="1600" b="1" dirty="0">
                          <a:solidFill>
                            <a:srgbClr val="2A2A2A"/>
                          </a:solidFill>
                          <a:effectLst/>
                        </a:rPr>
                        <a:t>.NET Framework</a:t>
                      </a:r>
                      <a:endParaRPr lang="en-US" sz="1600" b="1" dirty="0">
                        <a:solidFill>
                          <a:srgbClr val="2A2A2A"/>
                        </a:solidFill>
                        <a:effectLst/>
                      </a:endParaRP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fi-FI" sz="1600" dirty="0">
                          <a:solidFill>
                            <a:srgbClr val="2A2A2A"/>
                          </a:solidFill>
                          <a:effectLst/>
                        </a:rPr>
                        <a:t>.NET Framework 4.5.2</a:t>
                      </a:r>
                      <a:endParaRPr lang="en-US" sz="1600" dirty="0">
                        <a:solidFill>
                          <a:srgbClr val="2A2A2A"/>
                        </a:solidFill>
                        <a:effectLst/>
                      </a:endParaRP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310674794"/>
                  </a:ext>
                </a:extLst>
              </a:tr>
              <a:tr h="407798">
                <a:tc>
                  <a:txBody>
                    <a:bodyPr/>
                    <a:lstStyle/>
                    <a:p>
                      <a:pPr fontAlgn="t"/>
                      <a:r>
                        <a:rPr lang="fi-FI" sz="1600" b="1" dirty="0">
                          <a:solidFill>
                            <a:srgbClr val="2A2A2A"/>
                          </a:solidFill>
                          <a:effectLst/>
                        </a:rPr>
                        <a:t>Database</a:t>
                      </a:r>
                      <a:endParaRPr lang="en-US" sz="1600" b="1" dirty="0">
                        <a:solidFill>
                          <a:srgbClr val="2A2A2A"/>
                        </a:solidFill>
                        <a:effectLst/>
                      </a:endParaRP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fi-FI" sz="1600" dirty="0">
                          <a:solidFill>
                            <a:srgbClr val="2A2A2A"/>
                          </a:solidFill>
                          <a:effectLst/>
                        </a:rPr>
                        <a:t>SQL Server 2014 SP1 or newer</a:t>
                      </a:r>
                      <a:r>
                        <a:rPr lang="fi-FI" sz="1600" baseline="0" dirty="0">
                          <a:solidFill>
                            <a:srgbClr val="2A2A2A"/>
                          </a:solidFill>
                          <a:effectLst/>
                        </a:rPr>
                        <a:t> / SQL Server 2016 support: June 1st when available</a:t>
                      </a:r>
                      <a:endParaRPr lang="en-US" sz="1600" dirty="0">
                        <a:solidFill>
                          <a:srgbClr val="2A2A2A"/>
                        </a:solidFill>
                        <a:effectLst/>
                      </a:endParaRP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071376914"/>
                  </a:ext>
                </a:extLst>
              </a:tr>
            </a:tbl>
          </a:graphicData>
        </a:graphic>
      </p:graphicFrame>
    </p:spTree>
    <p:extLst>
      <p:ext uri="{BB962C8B-B14F-4D97-AF65-F5344CB8AC3E}">
        <p14:creationId xmlns:p14="http://schemas.microsoft.com/office/powerpoint/2010/main" val="295095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Software boundaries and limits</a:t>
            </a:r>
          </a:p>
        </p:txBody>
      </p:sp>
      <p:sp>
        <p:nvSpPr>
          <p:cNvPr id="3" name="Text Placeholder 2"/>
          <p:cNvSpPr>
            <a:spLocks noGrp="1"/>
          </p:cNvSpPr>
          <p:nvPr>
            <p:ph type="body" sz="quarter" idx="10"/>
          </p:nvPr>
        </p:nvSpPr>
        <p:spPr>
          <a:xfrm>
            <a:off x="136525" y="1024209"/>
            <a:ext cx="11939588" cy="2004741"/>
          </a:xfrm>
        </p:spPr>
        <p:txBody>
          <a:bodyPr/>
          <a:lstStyle/>
          <a:p>
            <a:r>
              <a:rPr lang="fi-FI" dirty="0"/>
              <a:t>Guidance updated for SharePoint 2016: </a:t>
            </a:r>
            <a:r>
              <a:rPr lang="fi-FI" dirty="0">
                <a:hlinkClick r:id="rId2"/>
              </a:rPr>
              <a:t>http://bit.ly/sp16limits</a:t>
            </a:r>
            <a:r>
              <a:rPr lang="fi-FI" dirty="0"/>
              <a:t> </a:t>
            </a:r>
          </a:p>
          <a:p>
            <a:r>
              <a:rPr lang="fi-FI" dirty="0"/>
              <a:t>Updates and changes</a:t>
            </a:r>
          </a:p>
        </p:txBody>
      </p:sp>
      <p:graphicFrame>
        <p:nvGraphicFramePr>
          <p:cNvPr id="4" name="Table 3"/>
          <p:cNvGraphicFramePr>
            <a:graphicFrameLocks noGrp="1"/>
          </p:cNvGraphicFramePr>
          <p:nvPr>
            <p:extLst>
              <p:ext uri="{D42A27DB-BD31-4B8C-83A1-F6EECF244321}">
                <p14:modId xmlns:p14="http://schemas.microsoft.com/office/powerpoint/2010/main" val="2594372373"/>
              </p:ext>
            </p:extLst>
          </p:nvPr>
        </p:nvGraphicFramePr>
        <p:xfrm>
          <a:off x="571498" y="3130875"/>
          <a:ext cx="11430004" cy="2859873"/>
        </p:xfrm>
        <a:graphic>
          <a:graphicData uri="http://schemas.openxmlformats.org/drawingml/2006/table">
            <a:tbl>
              <a:tblPr/>
              <a:tblGrid>
                <a:gridCol w="1638302">
                  <a:extLst>
                    <a:ext uri="{9D8B030D-6E8A-4147-A177-3AD203B41FA5}">
                      <a16:colId xmlns:a16="http://schemas.microsoft.com/office/drawing/2014/main" val="2451886990"/>
                    </a:ext>
                  </a:extLst>
                </a:gridCol>
                <a:gridCol w="1962150">
                  <a:extLst>
                    <a:ext uri="{9D8B030D-6E8A-4147-A177-3AD203B41FA5}">
                      <a16:colId xmlns:a16="http://schemas.microsoft.com/office/drawing/2014/main" val="186101416"/>
                    </a:ext>
                  </a:extLst>
                </a:gridCol>
                <a:gridCol w="1428750">
                  <a:extLst>
                    <a:ext uri="{9D8B030D-6E8A-4147-A177-3AD203B41FA5}">
                      <a16:colId xmlns:a16="http://schemas.microsoft.com/office/drawing/2014/main" val="3723978306"/>
                    </a:ext>
                  </a:extLst>
                </a:gridCol>
                <a:gridCol w="6400802">
                  <a:extLst>
                    <a:ext uri="{9D8B030D-6E8A-4147-A177-3AD203B41FA5}">
                      <a16:colId xmlns:a16="http://schemas.microsoft.com/office/drawing/2014/main" val="2045125325"/>
                    </a:ext>
                  </a:extLst>
                </a:gridCol>
              </a:tblGrid>
              <a:tr h="262872">
                <a:tc>
                  <a:txBody>
                    <a:bodyPr/>
                    <a:lstStyle/>
                    <a:p>
                      <a:pPr algn="l"/>
                      <a:r>
                        <a:rPr lang="fi-FI" sz="1400" dirty="0">
                          <a:solidFill>
                            <a:srgbClr val="636363"/>
                          </a:solidFill>
                          <a:effectLst/>
                        </a:rPr>
                        <a:t>Limit</a:t>
                      </a:r>
                    </a:p>
                  </a:txBody>
                  <a:tcPr marL="57330" marR="57330" marT="71662" marB="71662"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fi-FI" sz="1400">
                          <a:solidFill>
                            <a:srgbClr val="636363"/>
                          </a:solidFill>
                          <a:effectLst/>
                        </a:rPr>
                        <a:t>Maximum value</a:t>
                      </a:r>
                    </a:p>
                  </a:txBody>
                  <a:tcPr marL="57330" marR="57330" marT="71662" marB="71662"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fi-FI" sz="1400">
                          <a:solidFill>
                            <a:srgbClr val="636363"/>
                          </a:solidFill>
                          <a:effectLst/>
                        </a:rPr>
                        <a:t>Limit type</a:t>
                      </a:r>
                    </a:p>
                  </a:txBody>
                  <a:tcPr marL="57330" marR="57330" marT="71662" marB="71662"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fi-FI" sz="1400">
                          <a:solidFill>
                            <a:srgbClr val="636363"/>
                          </a:solidFill>
                          <a:effectLst/>
                        </a:rPr>
                        <a:t>Notes</a:t>
                      </a:r>
                    </a:p>
                  </a:txBody>
                  <a:tcPr marL="57330" marR="57330" marT="71662" marB="71662"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val="2796097806"/>
                  </a:ext>
                </a:extLst>
              </a:tr>
              <a:tr h="1032529">
                <a:tc>
                  <a:txBody>
                    <a:bodyPr/>
                    <a:lstStyle/>
                    <a:p>
                      <a:pPr fontAlgn="t"/>
                      <a:r>
                        <a:rPr lang="fi-FI" sz="1400" dirty="0">
                          <a:solidFill>
                            <a:srgbClr val="2A2A2A"/>
                          </a:solidFill>
                          <a:effectLst/>
                        </a:rPr>
                        <a:t>File size</a:t>
                      </a:r>
                    </a:p>
                  </a:txBody>
                  <a:tcPr marL="57330" marR="57330" marT="71662" marB="7166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fi-FI" sz="1400" dirty="0">
                          <a:solidFill>
                            <a:srgbClr val="2A2A2A"/>
                          </a:solidFill>
                          <a:effectLst/>
                        </a:rPr>
                        <a:t>10 GB</a:t>
                      </a:r>
                    </a:p>
                  </a:txBody>
                  <a:tcPr marL="57330" marR="57330" marT="71662" marB="7166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fi-FI" sz="1400">
                          <a:solidFill>
                            <a:srgbClr val="2A2A2A"/>
                          </a:solidFill>
                          <a:effectLst/>
                        </a:rPr>
                        <a:t>Boundary</a:t>
                      </a:r>
                    </a:p>
                  </a:txBody>
                  <a:tcPr marL="57330" marR="57330" marT="71662" marB="7166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400" dirty="0">
                          <a:solidFill>
                            <a:srgbClr val="2A2A2A"/>
                          </a:solidFill>
                          <a:effectLst/>
                        </a:rPr>
                        <a:t>The default maximum file size is 250 MB. This is a configurable limit that can be increased up to 2 GB (2,047 MB). However, a large volume of very large files can affect farm performance.</a:t>
                      </a:r>
                    </a:p>
                  </a:txBody>
                  <a:tcPr marL="57330" marR="57330" marT="71662" marB="7166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916596572"/>
                  </a:ext>
                </a:extLst>
              </a:tr>
              <a:tr h="1032529">
                <a:tc>
                  <a:txBody>
                    <a:bodyPr/>
                    <a:lstStyle/>
                    <a:p>
                      <a:pPr fontAlgn="t"/>
                      <a:r>
                        <a:rPr lang="fi-FI" sz="1400" dirty="0">
                          <a:solidFill>
                            <a:srgbClr val="2A2A2A"/>
                          </a:solidFill>
                          <a:effectLst/>
                        </a:rPr>
                        <a:t>List view threshold</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fi-FI" sz="1400" dirty="0">
                          <a:solidFill>
                            <a:srgbClr val="2A2A2A"/>
                          </a:solidFill>
                          <a:effectLst/>
                        </a:rPr>
                        <a:t>greater than 5,000</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fi-FI" sz="1400">
                          <a:solidFill>
                            <a:srgbClr val="2A2A2A"/>
                          </a:solidFill>
                          <a:effectLst/>
                        </a:rPr>
                        <a:t>Threshold</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400" dirty="0">
                          <a:solidFill>
                            <a:srgbClr val="2A2A2A"/>
                          </a:solidFill>
                          <a:effectLst/>
                        </a:rPr>
                        <a:t>Specifies the maximum number of list or library items that a database operation, such as a query, can process at the same time outside the daily time window set by the administrator during which queries are unrestricted.</a:t>
                      </a:r>
                    </a:p>
                    <a:p>
                      <a:pPr fontAlgn="t"/>
                      <a:r>
                        <a:rPr lang="en-US" sz="1400" dirty="0">
                          <a:solidFill>
                            <a:srgbClr val="2A2A2A"/>
                          </a:solidFill>
                          <a:effectLst/>
                        </a:rPr>
                        <a:t>When adding or removing a column index, the threshold is 20,000 by default.</a:t>
                      </a:r>
                    </a:p>
                    <a:p>
                      <a:pPr fontAlgn="t"/>
                      <a:r>
                        <a:rPr lang="en-US" sz="1400" dirty="0">
                          <a:solidFill>
                            <a:srgbClr val="2A2A2A"/>
                          </a:solidFill>
                          <a:effectLst/>
                        </a:rPr>
                        <a:t>When deleting a list or folder, the threshold is 100,000 by default.</a:t>
                      </a:r>
                    </a:p>
                    <a:p>
                      <a:pPr fontAlgn="t"/>
                      <a:r>
                        <a:rPr lang="en-US" sz="1400" dirty="0">
                          <a:solidFill>
                            <a:srgbClr val="2A2A2A"/>
                          </a:solidFill>
                          <a:effectLst/>
                        </a:rPr>
                        <a:t>When renaming a folder within the same library, the threshold is 100,000 by default.</a:t>
                      </a:r>
                    </a:p>
                  </a:txBody>
                  <a:tcPr marL="76200" marR="76200" marT="95250" marB="9525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581658942"/>
                  </a:ext>
                </a:extLst>
              </a:tr>
            </a:tbl>
          </a:graphicData>
        </a:graphic>
      </p:graphicFrame>
      <p:sp>
        <p:nvSpPr>
          <p:cNvPr id="5" name="Oval 4"/>
          <p:cNvSpPr/>
          <p:nvPr/>
        </p:nvSpPr>
        <p:spPr>
          <a:xfrm>
            <a:off x="5391150" y="3178501"/>
            <a:ext cx="6800850" cy="1343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Oval 5"/>
          <p:cNvSpPr/>
          <p:nvPr/>
        </p:nvSpPr>
        <p:spPr>
          <a:xfrm>
            <a:off x="2133600" y="4397702"/>
            <a:ext cx="1819275" cy="609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Oval 6"/>
          <p:cNvSpPr/>
          <p:nvPr/>
        </p:nvSpPr>
        <p:spPr>
          <a:xfrm>
            <a:off x="2071687" y="3414256"/>
            <a:ext cx="938213" cy="609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31633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What is MinRole?</a:t>
            </a:r>
          </a:p>
        </p:txBody>
      </p:sp>
      <p:sp>
        <p:nvSpPr>
          <p:cNvPr id="5" name="Text Placeholder 4"/>
          <p:cNvSpPr>
            <a:spLocks noGrp="1"/>
          </p:cNvSpPr>
          <p:nvPr>
            <p:ph type="body" sz="quarter" idx="10"/>
          </p:nvPr>
        </p:nvSpPr>
        <p:spPr>
          <a:xfrm>
            <a:off x="136525" y="1024209"/>
            <a:ext cx="6046561" cy="5427067"/>
          </a:xfrm>
        </p:spPr>
        <p:txBody>
          <a:bodyPr/>
          <a:lstStyle/>
          <a:p>
            <a:r>
              <a:rPr lang="fi-FI" sz="2800" dirty="0"/>
              <a:t>Ability to create SharePoint farms based on pre-defined </a:t>
            </a:r>
            <a:r>
              <a:rPr lang="fi-FI" sz="2800" b="1" dirty="0"/>
              <a:t>server roles</a:t>
            </a:r>
          </a:p>
          <a:p>
            <a:endParaRPr lang="fi-FI" sz="2800" b="1" dirty="0"/>
          </a:p>
          <a:p>
            <a:r>
              <a:rPr lang="fi-FI" sz="2800" dirty="0"/>
              <a:t>Each role maps to pre-defined services, rules and settings on a server</a:t>
            </a:r>
          </a:p>
          <a:p>
            <a:endParaRPr lang="fi-FI" sz="2800" dirty="0"/>
          </a:p>
          <a:p>
            <a:r>
              <a:rPr lang="fi-FI" sz="2800" dirty="0"/>
              <a:t>Roles together include all services in a SharePoint farm</a:t>
            </a:r>
          </a:p>
          <a:p>
            <a:endParaRPr lang="fi-FI" sz="2800" dirty="0"/>
          </a:p>
          <a:p>
            <a:r>
              <a:rPr lang="fi-FI" sz="2800" dirty="0"/>
              <a:t>Option to </a:t>
            </a:r>
            <a:r>
              <a:rPr lang="fi-FI" sz="2800" dirty="0" err="1"/>
              <a:t>build</a:t>
            </a:r>
            <a:r>
              <a:rPr lang="fi-FI" sz="2800" dirty="0"/>
              <a:t> a single-server </a:t>
            </a:r>
            <a:r>
              <a:rPr lang="fi-FI" sz="2800" dirty="0" err="1"/>
              <a:t>farm</a:t>
            </a:r>
            <a:r>
              <a:rPr lang="fi-FI" sz="2800" dirty="0"/>
              <a:t> </a:t>
            </a:r>
            <a:r>
              <a:rPr lang="fi-FI" sz="2800" dirty="0" err="1"/>
              <a:t>still</a:t>
            </a:r>
            <a:r>
              <a:rPr lang="fi-FI" sz="2800" dirty="0"/>
              <a:t> </a:t>
            </a:r>
            <a:r>
              <a:rPr lang="fi-FI" sz="2800" dirty="0" err="1"/>
              <a:t>exists</a:t>
            </a:r>
            <a:endParaRPr lang="fi-FI" sz="2800" dirty="0"/>
          </a:p>
        </p:txBody>
      </p:sp>
      <p:pic>
        <p:nvPicPr>
          <p:cNvPr id="3074" name="Picture 2" descr="Server Role Types from the PSConfig Wiz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487" y="1024208"/>
            <a:ext cx="5691898" cy="490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01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Why MinRole?</a:t>
            </a:r>
            <a:endParaRPr lang="en-US" dirty="0"/>
          </a:p>
        </p:txBody>
      </p:sp>
      <p:sp>
        <p:nvSpPr>
          <p:cNvPr id="5" name="Text Placeholder 4"/>
          <p:cNvSpPr>
            <a:spLocks noGrp="1"/>
          </p:cNvSpPr>
          <p:nvPr>
            <p:ph type="body" sz="quarter" idx="10"/>
          </p:nvPr>
        </p:nvSpPr>
        <p:spPr/>
        <p:txBody>
          <a:bodyPr/>
          <a:lstStyle/>
          <a:p>
            <a:r>
              <a:rPr lang="fi-FI" sz="3200" b="1" dirty="0"/>
              <a:t>Simplified deployment</a:t>
            </a:r>
            <a:endParaRPr lang="fi-FI" sz="3200" dirty="0"/>
          </a:p>
          <a:p>
            <a:pPr lvl="1"/>
            <a:r>
              <a:rPr lang="fi-FI" sz="2800" dirty="0"/>
              <a:t>Deploy a role, and you’ll get a role</a:t>
            </a:r>
          </a:p>
          <a:p>
            <a:pPr lvl="1"/>
            <a:r>
              <a:rPr lang="fi-FI" sz="2800" dirty="0"/>
              <a:t>No need to tweak the services per server</a:t>
            </a:r>
          </a:p>
          <a:p>
            <a:pPr lvl="1"/>
            <a:r>
              <a:rPr lang="fi-FI" sz="2800" dirty="0"/>
              <a:t>All deployments follow the same rules &amp; models</a:t>
            </a:r>
          </a:p>
          <a:p>
            <a:endParaRPr lang="fi-FI" sz="3200" b="1" dirty="0"/>
          </a:p>
          <a:p>
            <a:r>
              <a:rPr lang="fi-FI" sz="3200" b="1" dirty="0" err="1"/>
              <a:t>Improved</a:t>
            </a:r>
            <a:r>
              <a:rPr lang="fi-FI" sz="3200" b="1" dirty="0"/>
              <a:t> performance and reliability</a:t>
            </a:r>
          </a:p>
          <a:p>
            <a:pPr lvl="1"/>
            <a:r>
              <a:rPr lang="fi-FI" sz="2800" dirty="0"/>
              <a:t>Optimization based on Office 365 findings and learnings</a:t>
            </a:r>
          </a:p>
          <a:p>
            <a:endParaRPr lang="fi-FI" sz="3200" b="1" dirty="0"/>
          </a:p>
          <a:p>
            <a:r>
              <a:rPr lang="fi-FI" sz="3200" b="1" dirty="0" err="1"/>
              <a:t>Simpler</a:t>
            </a:r>
            <a:r>
              <a:rPr lang="fi-FI" sz="3200" b="1" dirty="0"/>
              <a:t> capacity planning</a:t>
            </a:r>
          </a:p>
          <a:p>
            <a:pPr lvl="1"/>
            <a:r>
              <a:rPr lang="fi-FI" sz="2800" dirty="0"/>
              <a:t>Predictable and easier to manage</a:t>
            </a:r>
          </a:p>
          <a:p>
            <a:pPr lvl="1"/>
            <a:r>
              <a:rPr lang="fi-FI" sz="2800" dirty="0"/>
              <a:t>Easy to scale – just add </a:t>
            </a:r>
            <a:r>
              <a:rPr lang="fi-FI" sz="2800" i="1" dirty="0"/>
              <a:t>n </a:t>
            </a:r>
            <a:r>
              <a:rPr lang="fi-FI" sz="2800" dirty="0"/>
              <a:t>servers to </a:t>
            </a:r>
            <a:r>
              <a:rPr lang="fi-FI" sz="2800" i="1" dirty="0"/>
              <a:t>y</a:t>
            </a:r>
            <a:r>
              <a:rPr lang="fi-FI" sz="2800" dirty="0"/>
              <a:t> roles</a:t>
            </a:r>
          </a:p>
        </p:txBody>
      </p:sp>
    </p:spTree>
    <p:extLst>
      <p:ext uri="{BB962C8B-B14F-4D97-AF65-F5344CB8AC3E}">
        <p14:creationId xmlns:p14="http://schemas.microsoft.com/office/powerpoint/2010/main" val="361386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MinRole roles and services</a:t>
            </a:r>
          </a:p>
        </p:txBody>
      </p:sp>
      <p:graphicFrame>
        <p:nvGraphicFramePr>
          <p:cNvPr id="4" name="Table 3"/>
          <p:cNvGraphicFramePr>
            <a:graphicFrameLocks noGrp="1"/>
          </p:cNvGraphicFramePr>
          <p:nvPr>
            <p:extLst>
              <p:ext uri="{D42A27DB-BD31-4B8C-83A1-F6EECF244321}">
                <p14:modId xmlns:p14="http://schemas.microsoft.com/office/powerpoint/2010/main" val="3462595312"/>
              </p:ext>
            </p:extLst>
          </p:nvPr>
        </p:nvGraphicFramePr>
        <p:xfrm>
          <a:off x="340702" y="1181100"/>
          <a:ext cx="11622698" cy="4438650"/>
        </p:xfrm>
        <a:graphic>
          <a:graphicData uri="http://schemas.openxmlformats.org/drawingml/2006/table">
            <a:tbl>
              <a:tblPr firstRow="1">
                <a:tableStyleId>{F5AB1C69-6EDB-4FF4-983F-18BD219EF322}</a:tableStyleId>
              </a:tblPr>
              <a:tblGrid>
                <a:gridCol w="2320855">
                  <a:extLst>
                    <a:ext uri="{9D8B030D-6E8A-4147-A177-3AD203B41FA5}">
                      <a16:colId xmlns:a16="http://schemas.microsoft.com/office/drawing/2014/main" val="482219086"/>
                    </a:ext>
                  </a:extLst>
                </a:gridCol>
                <a:gridCol w="9301843">
                  <a:extLst>
                    <a:ext uri="{9D8B030D-6E8A-4147-A177-3AD203B41FA5}">
                      <a16:colId xmlns:a16="http://schemas.microsoft.com/office/drawing/2014/main" val="3491996093"/>
                    </a:ext>
                  </a:extLst>
                </a:gridCol>
              </a:tblGrid>
              <a:tr h="857235">
                <a:tc>
                  <a:txBody>
                    <a:bodyPr/>
                    <a:lstStyle/>
                    <a:p>
                      <a:r>
                        <a:rPr lang="fi-FI" sz="2400" dirty="0"/>
                        <a:t>Role</a:t>
                      </a:r>
                    </a:p>
                  </a:txBody>
                  <a:tcPr anchor="ctr"/>
                </a:tc>
                <a:tc>
                  <a:txBody>
                    <a:bodyPr/>
                    <a:lstStyle/>
                    <a:p>
                      <a:r>
                        <a:rPr lang="fi-FI" sz="2400" dirty="0"/>
                        <a:t>Contains</a:t>
                      </a:r>
                    </a:p>
                  </a:txBody>
                  <a:tcPr anchor="ctr"/>
                </a:tc>
                <a:extLst>
                  <a:ext uri="{0D108BD9-81ED-4DB2-BD59-A6C34878D82A}">
                    <a16:rowId xmlns:a16="http://schemas.microsoft.com/office/drawing/2014/main" val="3340598006"/>
                  </a:ext>
                </a:extLst>
              </a:tr>
              <a:tr h="820028">
                <a:tc>
                  <a:txBody>
                    <a:bodyPr/>
                    <a:lstStyle/>
                    <a:p>
                      <a:r>
                        <a:rPr lang="fi-FI" b="1" dirty="0"/>
                        <a:t>Web Frontend</a:t>
                      </a:r>
                    </a:p>
                  </a:txBody>
                  <a:tcPr anchor="ctr"/>
                </a:tc>
                <a:tc>
                  <a:txBody>
                    <a:bodyPr/>
                    <a:lstStyle/>
                    <a:p>
                      <a:r>
                        <a:rPr lang="fi-FI" dirty="0"/>
                        <a:t>End user requests</a:t>
                      </a:r>
                      <a:r>
                        <a:rPr lang="fi-FI" baseline="0" dirty="0"/>
                        <a:t> and services, such as SharePoint Foundation Web Application, Administration, Managed Metadata Web Service etc.</a:t>
                      </a:r>
                      <a:endParaRPr lang="fi-FI" dirty="0"/>
                    </a:p>
                  </a:txBody>
                  <a:tcPr anchor="ctr"/>
                </a:tc>
                <a:extLst>
                  <a:ext uri="{0D108BD9-81ED-4DB2-BD59-A6C34878D82A}">
                    <a16:rowId xmlns:a16="http://schemas.microsoft.com/office/drawing/2014/main" val="3774447738"/>
                  </a:ext>
                </a:extLst>
              </a:tr>
              <a:tr h="820028">
                <a:tc>
                  <a:txBody>
                    <a:bodyPr/>
                    <a:lstStyle/>
                    <a:p>
                      <a:r>
                        <a:rPr lang="fi-FI" b="1" dirty="0"/>
                        <a:t>Application</a:t>
                      </a:r>
                    </a:p>
                  </a:txBody>
                  <a:tcPr anchor="ctr"/>
                </a:tc>
                <a:tc>
                  <a:txBody>
                    <a:bodyPr/>
                    <a:lstStyle/>
                    <a:p>
                      <a:r>
                        <a:rPr lang="fi-FI" dirty="0"/>
                        <a:t>Backend jobs</a:t>
                      </a:r>
                      <a:r>
                        <a:rPr lang="fi-FI" baseline="0" dirty="0"/>
                        <a:t> and services, such as Machine Translation Service, App Management Service and Word Automation Service</a:t>
                      </a:r>
                      <a:endParaRPr lang="fi-FI" dirty="0"/>
                    </a:p>
                  </a:txBody>
                  <a:tcPr anchor="ctr"/>
                </a:tc>
                <a:extLst>
                  <a:ext uri="{0D108BD9-81ED-4DB2-BD59-A6C34878D82A}">
                    <a16:rowId xmlns:a16="http://schemas.microsoft.com/office/drawing/2014/main" val="1020699874"/>
                  </a:ext>
                </a:extLst>
              </a:tr>
              <a:tr h="820028">
                <a:tc>
                  <a:txBody>
                    <a:bodyPr/>
                    <a:lstStyle/>
                    <a:p>
                      <a:r>
                        <a:rPr lang="fi-FI" b="1" dirty="0"/>
                        <a:t>Search</a:t>
                      </a:r>
                    </a:p>
                  </a:txBody>
                  <a:tcPr anchor="ctr"/>
                </a:tc>
                <a:tc>
                  <a:txBody>
                    <a:bodyPr/>
                    <a:lstStyle/>
                    <a:p>
                      <a:r>
                        <a:rPr lang="fi-FI" dirty="0"/>
                        <a:t>Search related services, such as Host Controller</a:t>
                      </a:r>
                      <a:r>
                        <a:rPr lang="fi-FI" baseline="0" dirty="0"/>
                        <a:t> Service, Search Query and Site Settings Service</a:t>
                      </a:r>
                      <a:endParaRPr lang="fi-FI" dirty="0"/>
                    </a:p>
                  </a:txBody>
                  <a:tcPr anchor="ctr"/>
                </a:tc>
                <a:extLst>
                  <a:ext uri="{0D108BD9-81ED-4DB2-BD59-A6C34878D82A}">
                    <a16:rowId xmlns:a16="http://schemas.microsoft.com/office/drawing/2014/main" val="1912843947"/>
                  </a:ext>
                </a:extLst>
              </a:tr>
              <a:tr h="554561">
                <a:tc>
                  <a:txBody>
                    <a:bodyPr/>
                    <a:lstStyle/>
                    <a:p>
                      <a:r>
                        <a:rPr lang="fi-FI" b="1" dirty="0"/>
                        <a:t>Distributed Cache</a:t>
                      </a:r>
                    </a:p>
                  </a:txBody>
                  <a:tcPr anchor="ctr"/>
                </a:tc>
                <a:tc>
                  <a:txBody>
                    <a:bodyPr/>
                    <a:lstStyle/>
                    <a:p>
                      <a:r>
                        <a:rPr lang="fi-FI" dirty="0"/>
                        <a:t>Distributed cache services for the farm</a:t>
                      </a:r>
                    </a:p>
                  </a:txBody>
                  <a:tcPr anchor="ctr"/>
                </a:tc>
                <a:extLst>
                  <a:ext uri="{0D108BD9-81ED-4DB2-BD59-A6C34878D82A}">
                    <a16:rowId xmlns:a16="http://schemas.microsoft.com/office/drawing/2014/main" val="2585336285"/>
                  </a:ext>
                </a:extLst>
              </a:tr>
              <a:tr h="566770">
                <a:tc>
                  <a:txBody>
                    <a:bodyPr/>
                    <a:lstStyle/>
                    <a:p>
                      <a:r>
                        <a:rPr lang="fi-FI" b="1" dirty="0"/>
                        <a:t>Custom</a:t>
                      </a:r>
                    </a:p>
                  </a:txBody>
                  <a:tcPr anchor="ctr"/>
                </a:tc>
                <a:tc>
                  <a:txBody>
                    <a:bodyPr/>
                    <a:lstStyle/>
                    <a:p>
                      <a:r>
                        <a:rPr lang="fi-FI" dirty="0"/>
                        <a:t>A custom combination of services and tasks</a:t>
                      </a:r>
                    </a:p>
                  </a:txBody>
                  <a:tcPr anchor="ctr"/>
                </a:tc>
                <a:extLst>
                  <a:ext uri="{0D108BD9-81ED-4DB2-BD59-A6C34878D82A}">
                    <a16:rowId xmlns:a16="http://schemas.microsoft.com/office/drawing/2014/main" val="1454657416"/>
                  </a:ext>
                </a:extLst>
              </a:tr>
            </a:tbl>
          </a:graphicData>
        </a:graphic>
      </p:graphicFrame>
    </p:spTree>
    <p:extLst>
      <p:ext uri="{BB962C8B-B14F-4D97-AF65-F5344CB8AC3E}">
        <p14:creationId xmlns:p14="http://schemas.microsoft.com/office/powerpoint/2010/main" val="38606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err="1"/>
              <a:t>MinRole</a:t>
            </a:r>
            <a:r>
              <a:rPr lang="fi-FI" dirty="0"/>
              <a:t> </a:t>
            </a:r>
            <a:r>
              <a:rPr lang="fi-FI" dirty="0" err="1"/>
              <a:t>health</a:t>
            </a:r>
            <a:r>
              <a:rPr lang="fi-FI" dirty="0"/>
              <a:t> </a:t>
            </a:r>
            <a:r>
              <a:rPr lang="fi-FI" dirty="0" err="1"/>
              <a:t>monitoring</a:t>
            </a:r>
            <a:endParaRPr lang="fi-FI" dirty="0"/>
          </a:p>
        </p:txBody>
      </p:sp>
      <p:sp>
        <p:nvSpPr>
          <p:cNvPr id="5" name="Text Placeholder 4"/>
          <p:cNvSpPr>
            <a:spLocks noGrp="1"/>
          </p:cNvSpPr>
          <p:nvPr>
            <p:ph type="body" sz="quarter" idx="10"/>
          </p:nvPr>
        </p:nvSpPr>
        <p:spPr>
          <a:xfrm>
            <a:off x="136525" y="1024209"/>
            <a:ext cx="5828846" cy="5427067"/>
          </a:xfrm>
        </p:spPr>
        <p:txBody>
          <a:bodyPr/>
          <a:lstStyle/>
          <a:p>
            <a:r>
              <a:rPr lang="fi-FI" sz="3200" dirty="0"/>
              <a:t>Health monitoring for MinRole is built into Health Analyzer</a:t>
            </a:r>
          </a:p>
          <a:p>
            <a:endParaRPr lang="fi-FI" sz="3200" dirty="0"/>
          </a:p>
          <a:p>
            <a:r>
              <a:rPr lang="fi-FI" sz="3200" dirty="0"/>
              <a:t>Automatic repair for all MinRole roles </a:t>
            </a:r>
            <a:r>
              <a:rPr lang="fi-FI" sz="3200" b="1" dirty="0" err="1"/>
              <a:t>except</a:t>
            </a:r>
            <a:r>
              <a:rPr lang="fi-FI" sz="3200" b="1" dirty="0"/>
              <a:t> Custom</a:t>
            </a:r>
          </a:p>
          <a:p>
            <a:pPr lvl="1"/>
            <a:r>
              <a:rPr lang="fi-FI" sz="2800" dirty="0" err="1"/>
              <a:t>You</a:t>
            </a:r>
            <a:r>
              <a:rPr lang="fi-FI" sz="2800" dirty="0"/>
              <a:t> </a:t>
            </a:r>
            <a:r>
              <a:rPr lang="fi-FI" sz="2800" dirty="0" err="1"/>
              <a:t>can</a:t>
            </a:r>
            <a:r>
              <a:rPr lang="fi-FI" sz="2800" dirty="0"/>
              <a:t> </a:t>
            </a:r>
            <a:r>
              <a:rPr lang="fi-FI" sz="2800" dirty="0" err="1"/>
              <a:t>disable</a:t>
            </a:r>
            <a:r>
              <a:rPr lang="fi-FI" sz="2800" dirty="0"/>
              <a:t> auto-</a:t>
            </a:r>
            <a:r>
              <a:rPr lang="fi-FI" sz="2800" dirty="0" err="1"/>
              <a:t>repair</a:t>
            </a:r>
            <a:r>
              <a:rPr lang="fi-FI" sz="2800" dirty="0"/>
              <a:t> </a:t>
            </a:r>
            <a:r>
              <a:rPr lang="fi-FI" sz="2800" dirty="0" err="1"/>
              <a:t>easily</a:t>
            </a:r>
            <a:r>
              <a:rPr lang="fi-FI" sz="2800" dirty="0"/>
              <a:t>, </a:t>
            </a:r>
            <a:r>
              <a:rPr lang="fi-FI" sz="2800" dirty="0" err="1"/>
              <a:t>enabled</a:t>
            </a:r>
            <a:r>
              <a:rPr lang="fi-FI" sz="2800" dirty="0"/>
              <a:t> by </a:t>
            </a:r>
            <a:r>
              <a:rPr lang="fi-FI" sz="2800" dirty="0" err="1"/>
              <a:t>default</a:t>
            </a:r>
            <a:endParaRPr lang="fi-FI" sz="2800" dirty="0"/>
          </a:p>
          <a:p>
            <a:endParaRPr lang="fi-FI" sz="3200" dirty="0"/>
          </a:p>
          <a:p>
            <a:r>
              <a:rPr lang="fi-FI" sz="3200" dirty="0"/>
              <a:t>Single-Server Farm cannot coexist with MinRole roles</a:t>
            </a:r>
          </a:p>
        </p:txBody>
      </p:sp>
      <p:pic>
        <p:nvPicPr>
          <p:cNvPr id="2" name="Picture 1"/>
          <p:cNvPicPr>
            <a:picLocks noChangeAspect="1"/>
          </p:cNvPicPr>
          <p:nvPr/>
        </p:nvPicPr>
        <p:blipFill>
          <a:blip r:embed="rId2"/>
          <a:stretch>
            <a:fillRect/>
          </a:stretch>
        </p:blipFill>
        <p:spPr>
          <a:xfrm>
            <a:off x="6106509" y="1024208"/>
            <a:ext cx="5969876" cy="4609265"/>
          </a:xfrm>
          <a:prstGeom prst="rect">
            <a:avLst/>
          </a:prstGeom>
          <a:ln>
            <a:solidFill>
              <a:schemeClr val="tx1"/>
            </a:solidFill>
          </a:ln>
        </p:spPr>
      </p:pic>
    </p:spTree>
    <p:extLst>
      <p:ext uri="{BB962C8B-B14F-4D97-AF65-F5344CB8AC3E}">
        <p14:creationId xmlns:p14="http://schemas.microsoft.com/office/powerpoint/2010/main" val="21662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err="1"/>
              <a:t>MinRole</a:t>
            </a:r>
            <a:r>
              <a:rPr lang="fi-FI" dirty="0"/>
              <a:t> </a:t>
            </a:r>
            <a:r>
              <a:rPr lang="fi-FI" dirty="0" err="1"/>
              <a:t>topology</a:t>
            </a:r>
            <a:endParaRPr lang="en-US" dirty="0"/>
          </a:p>
        </p:txBody>
      </p:sp>
      <p:sp>
        <p:nvSpPr>
          <p:cNvPr id="5" name="Text Placeholder 4"/>
          <p:cNvSpPr>
            <a:spLocks noGrp="1"/>
          </p:cNvSpPr>
          <p:nvPr>
            <p:ph type="body" sz="quarter" idx="10"/>
          </p:nvPr>
        </p:nvSpPr>
        <p:spPr>
          <a:xfrm>
            <a:off x="136525" y="1024210"/>
            <a:ext cx="11939588" cy="2547234"/>
          </a:xfrm>
        </p:spPr>
        <p:txBody>
          <a:bodyPr/>
          <a:lstStyle/>
          <a:p>
            <a:r>
              <a:rPr lang="fi-FI" dirty="0"/>
              <a:t>Smallest supported MinRole farm is </a:t>
            </a:r>
            <a:r>
              <a:rPr lang="fi-FI" b="1" dirty="0"/>
              <a:t>4 servers</a:t>
            </a:r>
          </a:p>
          <a:p>
            <a:endParaRPr lang="fi-FI" dirty="0"/>
          </a:p>
          <a:p>
            <a:endParaRPr lang="fi-FI" dirty="0"/>
          </a:p>
          <a:p>
            <a:r>
              <a:rPr lang="fi-FI" dirty="0"/>
              <a:t>Smallest MinRole farm with high availability is </a:t>
            </a:r>
            <a:r>
              <a:rPr lang="fi-FI" b="1" dirty="0"/>
              <a:t>9 servers</a:t>
            </a:r>
          </a:p>
          <a:p>
            <a:pPr lvl="1"/>
            <a:endParaRPr lang="fi-FI" dirty="0"/>
          </a:p>
        </p:txBody>
      </p:sp>
      <p:sp>
        <p:nvSpPr>
          <p:cNvPr id="6" name="Rounded Rectangle 5"/>
          <p:cNvSpPr/>
          <p:nvPr/>
        </p:nvSpPr>
        <p:spPr>
          <a:xfrm>
            <a:off x="3541553" y="1812023"/>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Application</a:t>
            </a:r>
          </a:p>
        </p:txBody>
      </p:sp>
      <p:pic>
        <p:nvPicPr>
          <p:cNvPr id="2052" name="Picture 4" descr="http://www.patriciarossi.com/wp-content/uploads/2013/12/icon_8433.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83109" y="1920644"/>
            <a:ext cx="649054" cy="649054"/>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235818" y="1812023"/>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Distributed </a:t>
            </a:r>
          </a:p>
          <a:p>
            <a:pPr algn="r"/>
            <a:r>
              <a:rPr lang="fi-FI" dirty="0"/>
              <a:t>Cache</a:t>
            </a:r>
          </a:p>
        </p:txBody>
      </p:sp>
      <p:pic>
        <p:nvPicPr>
          <p:cNvPr id="2062" name="Picture 14" descr="http://cdn.flaticon.com/png/512/21148.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2589" y="1872633"/>
            <a:ext cx="745075" cy="74507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8930083" y="1812023"/>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Web Front end</a:t>
            </a:r>
          </a:p>
        </p:txBody>
      </p:sp>
      <p:pic>
        <p:nvPicPr>
          <p:cNvPr id="2066" name="Picture 18" descr="http://www.clipartbest.com/cliparts/yck/edb/yckedbozi.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0082" y="1812022"/>
            <a:ext cx="823620" cy="82362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847288" y="1812023"/>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   Search</a:t>
            </a:r>
          </a:p>
        </p:txBody>
      </p:sp>
      <p:pic>
        <p:nvPicPr>
          <p:cNvPr id="2070" name="Picture 22" descr="http://tucsonpm.com/wp-content/uploads/sites/517/2014/10/active-search-512.gif"/>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2178" y="1881974"/>
            <a:ext cx="726391" cy="726391"/>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62"/>
          <p:cNvSpPr/>
          <p:nvPr/>
        </p:nvSpPr>
        <p:spPr>
          <a:xfrm>
            <a:off x="3541553" y="3634002"/>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Application</a:t>
            </a:r>
          </a:p>
        </p:txBody>
      </p:sp>
      <p:pic>
        <p:nvPicPr>
          <p:cNvPr id="64" name="Picture 4" descr="http://www.patriciarossi.com/wp-content/uploads/2013/12/icon_8433.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83109" y="3742623"/>
            <a:ext cx="649054" cy="649054"/>
          </a:xfrm>
          <a:prstGeom prst="rect">
            <a:avLst/>
          </a:prstGeom>
          <a:noFill/>
          <a:extLst>
            <a:ext uri="{909E8E84-426E-40DD-AFC4-6F175D3DCCD1}">
              <a14:hiddenFill xmlns:a14="http://schemas.microsoft.com/office/drawing/2010/main">
                <a:solidFill>
                  <a:srgbClr val="FFFFFF"/>
                </a:solidFill>
              </a14:hiddenFill>
            </a:ext>
          </a:extLst>
        </p:spPr>
      </p:pic>
      <p:sp>
        <p:nvSpPr>
          <p:cNvPr id="65" name="Rounded Rectangle 64"/>
          <p:cNvSpPr/>
          <p:nvPr/>
        </p:nvSpPr>
        <p:spPr>
          <a:xfrm>
            <a:off x="6235818" y="3634002"/>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Distributed </a:t>
            </a:r>
          </a:p>
          <a:p>
            <a:pPr algn="r"/>
            <a:r>
              <a:rPr lang="fi-FI" dirty="0"/>
              <a:t>Cache</a:t>
            </a:r>
          </a:p>
        </p:txBody>
      </p:sp>
      <p:pic>
        <p:nvPicPr>
          <p:cNvPr id="66" name="Picture 14" descr="http://cdn.flaticon.com/png/512/21148.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2589" y="3694612"/>
            <a:ext cx="745075" cy="745075"/>
          </a:xfrm>
          <a:prstGeom prst="rect">
            <a:avLst/>
          </a:prstGeom>
          <a:noFill/>
          <a:extLst>
            <a:ext uri="{909E8E84-426E-40DD-AFC4-6F175D3DCCD1}">
              <a14:hiddenFill xmlns:a14="http://schemas.microsoft.com/office/drawing/2010/main">
                <a:solidFill>
                  <a:srgbClr val="FFFFFF"/>
                </a:solidFill>
              </a14:hiddenFill>
            </a:ext>
          </a:extLst>
        </p:spPr>
      </p:pic>
      <p:sp>
        <p:nvSpPr>
          <p:cNvPr id="67" name="Rounded Rectangle 66"/>
          <p:cNvSpPr/>
          <p:nvPr/>
        </p:nvSpPr>
        <p:spPr>
          <a:xfrm>
            <a:off x="8930083" y="3634002"/>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Web Front end</a:t>
            </a:r>
          </a:p>
        </p:txBody>
      </p:sp>
      <p:pic>
        <p:nvPicPr>
          <p:cNvPr id="68" name="Picture 18" descr="http://www.clipartbest.com/cliparts/yck/edb/yckedbozi.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0082" y="3634001"/>
            <a:ext cx="823620" cy="823620"/>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847288" y="3634002"/>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   Search</a:t>
            </a:r>
          </a:p>
        </p:txBody>
      </p:sp>
      <p:pic>
        <p:nvPicPr>
          <p:cNvPr id="70" name="Picture 22" descr="http://tucsonpm.com/wp-content/uploads/sites/517/2014/10/active-search-512.gif"/>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2178" y="3703953"/>
            <a:ext cx="726391" cy="726391"/>
          </a:xfrm>
          <a:prstGeom prst="rect">
            <a:avLst/>
          </a:prstGeom>
          <a:noFill/>
          <a:extLst>
            <a:ext uri="{909E8E84-426E-40DD-AFC4-6F175D3DCCD1}">
              <a14:hiddenFill xmlns:a14="http://schemas.microsoft.com/office/drawing/2010/main">
                <a:solidFill>
                  <a:srgbClr val="FFFFFF"/>
                </a:solidFill>
              </a14:hiddenFill>
            </a:ext>
          </a:extLst>
        </p:spPr>
      </p:pic>
      <p:sp>
        <p:nvSpPr>
          <p:cNvPr id="71" name="Rounded Rectangle 70"/>
          <p:cNvSpPr/>
          <p:nvPr/>
        </p:nvSpPr>
        <p:spPr>
          <a:xfrm>
            <a:off x="847288" y="4616771"/>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   Search</a:t>
            </a:r>
          </a:p>
        </p:txBody>
      </p:sp>
      <p:pic>
        <p:nvPicPr>
          <p:cNvPr id="72" name="Picture 22" descr="http://tucsonpm.com/wp-content/uploads/sites/517/2014/10/active-search-512.gif"/>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2178" y="4686722"/>
            <a:ext cx="726391" cy="726391"/>
          </a:xfrm>
          <a:prstGeom prst="rect">
            <a:avLst/>
          </a:prstGeom>
          <a:noFill/>
          <a:extLst>
            <a:ext uri="{909E8E84-426E-40DD-AFC4-6F175D3DCCD1}">
              <a14:hiddenFill xmlns:a14="http://schemas.microsoft.com/office/drawing/2010/main">
                <a:solidFill>
                  <a:srgbClr val="FFFFFF"/>
                </a:solidFill>
              </a14:hiddenFill>
            </a:ext>
          </a:extLst>
        </p:spPr>
      </p:pic>
      <p:sp>
        <p:nvSpPr>
          <p:cNvPr id="73" name="Rounded Rectangle 72"/>
          <p:cNvSpPr/>
          <p:nvPr/>
        </p:nvSpPr>
        <p:spPr>
          <a:xfrm>
            <a:off x="3541553" y="4616771"/>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Application</a:t>
            </a:r>
          </a:p>
        </p:txBody>
      </p:sp>
      <p:pic>
        <p:nvPicPr>
          <p:cNvPr id="74" name="Picture 4" descr="http://www.patriciarossi.com/wp-content/uploads/2013/12/icon_8433.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83109" y="4725392"/>
            <a:ext cx="649054" cy="649054"/>
          </a:xfrm>
          <a:prstGeom prst="rect">
            <a:avLst/>
          </a:prstGeom>
          <a:noFill/>
          <a:extLst>
            <a:ext uri="{909E8E84-426E-40DD-AFC4-6F175D3DCCD1}">
              <a14:hiddenFill xmlns:a14="http://schemas.microsoft.com/office/drawing/2010/main">
                <a:solidFill>
                  <a:srgbClr val="FFFFFF"/>
                </a:solidFill>
              </a14:hiddenFill>
            </a:ext>
          </a:extLst>
        </p:spPr>
      </p:pic>
      <p:sp>
        <p:nvSpPr>
          <p:cNvPr id="75" name="Rounded Rectangle 74"/>
          <p:cNvSpPr/>
          <p:nvPr/>
        </p:nvSpPr>
        <p:spPr>
          <a:xfrm>
            <a:off x="6235818" y="4616771"/>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Distributed </a:t>
            </a:r>
          </a:p>
          <a:p>
            <a:pPr algn="r"/>
            <a:r>
              <a:rPr lang="fi-FI" dirty="0"/>
              <a:t>Cache</a:t>
            </a:r>
          </a:p>
        </p:txBody>
      </p:sp>
      <p:pic>
        <p:nvPicPr>
          <p:cNvPr id="76" name="Picture 14" descr="http://cdn.flaticon.com/png/512/21148.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2589" y="4677381"/>
            <a:ext cx="745075" cy="745075"/>
          </a:xfrm>
          <a:prstGeom prst="rect">
            <a:avLst/>
          </a:prstGeom>
          <a:noFill/>
          <a:extLst>
            <a:ext uri="{909E8E84-426E-40DD-AFC4-6F175D3DCCD1}">
              <a14:hiddenFill xmlns:a14="http://schemas.microsoft.com/office/drawing/2010/main">
                <a:solidFill>
                  <a:srgbClr val="FFFFFF"/>
                </a:solidFill>
              </a14:hiddenFill>
            </a:ext>
          </a:extLst>
        </p:spPr>
      </p:pic>
      <p:sp>
        <p:nvSpPr>
          <p:cNvPr id="77" name="Rounded Rectangle 76"/>
          <p:cNvSpPr/>
          <p:nvPr/>
        </p:nvSpPr>
        <p:spPr>
          <a:xfrm>
            <a:off x="6235818" y="5600577"/>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Distributed </a:t>
            </a:r>
          </a:p>
          <a:p>
            <a:pPr algn="r"/>
            <a:r>
              <a:rPr lang="fi-FI" dirty="0"/>
              <a:t>Cache</a:t>
            </a:r>
          </a:p>
        </p:txBody>
      </p:sp>
      <p:pic>
        <p:nvPicPr>
          <p:cNvPr id="78" name="Picture 14" descr="http://cdn.flaticon.com/png/512/21148.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2589" y="5661187"/>
            <a:ext cx="745075" cy="745075"/>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78"/>
          <p:cNvSpPr/>
          <p:nvPr/>
        </p:nvSpPr>
        <p:spPr>
          <a:xfrm>
            <a:off x="8930083" y="4616772"/>
            <a:ext cx="2449585" cy="88084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r"/>
            <a:r>
              <a:rPr lang="fi-FI" dirty="0"/>
              <a:t>Web Front end</a:t>
            </a:r>
          </a:p>
        </p:txBody>
      </p:sp>
      <p:pic>
        <p:nvPicPr>
          <p:cNvPr id="80" name="Picture 18" descr="http://www.clipartbest.com/cliparts/yck/edb/yckedbozi.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0082" y="4616771"/>
            <a:ext cx="823620" cy="823620"/>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a:xfrm>
            <a:off x="7107664" y="5661187"/>
            <a:ext cx="1067151" cy="99119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31" name="&quot;No&quot; Symbol 30"/>
          <p:cNvSpPr/>
          <p:nvPr/>
        </p:nvSpPr>
        <p:spPr>
          <a:xfrm>
            <a:off x="7084677" y="4575456"/>
            <a:ext cx="1067151" cy="991190"/>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10" name="Rectangle 9"/>
          <p:cNvSpPr/>
          <p:nvPr/>
        </p:nvSpPr>
        <p:spPr>
          <a:xfrm>
            <a:off x="9441039" y="2852017"/>
            <a:ext cx="415498" cy="646331"/>
          </a:xfrm>
          <a:prstGeom prst="rect">
            <a:avLst/>
          </a:prstGeom>
          <a:solidFill>
            <a:schemeClr val="bg1"/>
          </a:solidFill>
        </p:spPr>
        <p:txBody>
          <a:bodyPr wrap="none">
            <a:spAutoFit/>
          </a:bodyPr>
          <a:lstStyle/>
          <a:p>
            <a:r>
              <a:rPr lang="fi-FI" sz="3600" b="1" dirty="0">
                <a:solidFill>
                  <a:srgbClr val="A5A5A5">
                    <a:lumMod val="50000"/>
                  </a:srgbClr>
                </a:solidFill>
                <a:latin typeface="Segoe UI Light" panose="020B0502040204020203" pitchFamily="34" charset="0"/>
                <a:cs typeface="Segoe UI Light" panose="020B0502040204020203" pitchFamily="34" charset="0"/>
              </a:rPr>
              <a:t>7</a:t>
            </a:r>
            <a:endParaRPr lang="fi-FI" b="1" dirty="0"/>
          </a:p>
        </p:txBody>
      </p:sp>
    </p:spTree>
    <p:extLst>
      <p:ext uri="{BB962C8B-B14F-4D97-AF65-F5344CB8AC3E}">
        <p14:creationId xmlns:p14="http://schemas.microsoft.com/office/powerpoint/2010/main" val="275655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062"/>
                                        </p:tgtEl>
                                        <p:attrNameLst>
                                          <p:attrName>style.visibility</p:attrName>
                                        </p:attrNameLst>
                                      </p:cBhvr>
                                      <p:to>
                                        <p:strVal val="visible"/>
                                      </p:to>
                                    </p:set>
                                    <p:animEffect transition="in" filter="fade">
                                      <p:cBhvr>
                                        <p:cTn id="21" dur="500"/>
                                        <p:tgtEl>
                                          <p:spTgt spid="20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066"/>
                                        </p:tgtEl>
                                        <p:attrNameLst>
                                          <p:attrName>style.visibility</p:attrName>
                                        </p:attrNameLst>
                                      </p:cBhvr>
                                      <p:to>
                                        <p:strVal val="visible"/>
                                      </p:to>
                                    </p:set>
                                    <p:animEffect transition="in" filter="fade">
                                      <p:cBhvr>
                                        <p:cTn id="27" dur="500"/>
                                        <p:tgtEl>
                                          <p:spTgt spid="206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2070"/>
                                        </p:tgtEl>
                                        <p:attrNameLst>
                                          <p:attrName>style.visibility</p:attrName>
                                        </p:attrNameLst>
                                      </p:cBhvr>
                                      <p:to>
                                        <p:strVal val="visible"/>
                                      </p:to>
                                    </p:set>
                                    <p:animEffect transition="in" filter="fade">
                                      <p:cBhvr>
                                        <p:cTn id="33" dur="500"/>
                                        <p:tgtEl>
                                          <p:spTgt spid="207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Effect transition="in" filter="fade">
                                      <p:cBhvr>
                                        <p:cTn id="38" dur="500"/>
                                        <p:tgtEl>
                                          <p:spTgt spid="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par>
                                <p:cTn id="50" presetID="10"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ntr" presetSubtype="0" fill="hold"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500"/>
                                        <p:tgtEl>
                                          <p:spTgt spid="6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ntr" presetSubtype="0" fill="hold"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par>
                                <p:cTn id="74" presetID="10" presetClass="entr" presetSubtype="0"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fade">
                                      <p:cBhvr>
                                        <p:cTn id="79" dur="500"/>
                                        <p:tgtEl>
                                          <p:spTgt spid="75"/>
                                        </p:tgtEl>
                                      </p:cBhvr>
                                    </p:animEffect>
                                  </p:childTnLst>
                                </p:cTn>
                              </p:par>
                              <p:par>
                                <p:cTn id="80" presetID="10" presetClass="entr" presetSubtype="0" fill="hold"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par>
                                <p:cTn id="86" presetID="10" presetClass="entr" presetSubtype="0"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fade">
                                      <p:cBhvr>
                                        <p:cTn id="91" dur="500"/>
                                        <p:tgtEl>
                                          <p:spTgt spid="79"/>
                                        </p:tgtEl>
                                      </p:cBhvr>
                                    </p:animEffect>
                                  </p:childTnLst>
                                </p:cTn>
                              </p:par>
                              <p:par>
                                <p:cTn id="92" presetID="10" presetClass="entr" presetSubtype="0" fill="hold"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fade">
                                      <p:cBhvr>
                                        <p:cTn id="94" dur="500"/>
                                        <p:tgtEl>
                                          <p:spTgt spid="8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fade">
                                      <p:cBhvr>
                                        <p:cTn id="10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P spid="63" grpId="0" animBg="1"/>
      <p:bldP spid="65" grpId="0" animBg="1"/>
      <p:bldP spid="67" grpId="0" animBg="1"/>
      <p:bldP spid="69" grpId="0" animBg="1"/>
      <p:bldP spid="71" grpId="0" animBg="1"/>
      <p:bldP spid="73" grpId="0" animBg="1"/>
      <p:bldP spid="75" grpId="0" animBg="1"/>
      <p:bldP spid="77" grpId="0" animBg="1"/>
      <p:bldP spid="79" grpId="0" animBg="1"/>
      <p:bldP spid="4" grpId="0" animBg="1"/>
      <p:bldP spid="31"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56096" y="4569718"/>
            <a:ext cx="9101448" cy="1795588"/>
          </a:xfrm>
          <a:prstGeom prst="rect">
            <a:avLst/>
          </a:prstGeom>
          <a:ln>
            <a:solidFill>
              <a:schemeClr val="tx1"/>
            </a:solidFill>
          </a:ln>
        </p:spPr>
      </p:pic>
      <p:sp>
        <p:nvSpPr>
          <p:cNvPr id="4" name="Title 3"/>
          <p:cNvSpPr>
            <a:spLocks noGrp="1"/>
          </p:cNvSpPr>
          <p:nvPr>
            <p:ph type="title"/>
          </p:nvPr>
        </p:nvSpPr>
        <p:spPr/>
        <p:txBody>
          <a:bodyPr/>
          <a:lstStyle/>
          <a:p>
            <a:r>
              <a:rPr lang="fi-FI" dirty="0"/>
              <a:t>Managing MinRole</a:t>
            </a:r>
            <a:endParaRPr lang="en-US" dirty="0"/>
          </a:p>
        </p:txBody>
      </p:sp>
      <p:sp>
        <p:nvSpPr>
          <p:cNvPr id="5" name="Text Placeholder 4"/>
          <p:cNvSpPr>
            <a:spLocks noGrp="1"/>
          </p:cNvSpPr>
          <p:nvPr>
            <p:ph type="body" sz="quarter" idx="10"/>
          </p:nvPr>
        </p:nvSpPr>
        <p:spPr>
          <a:xfrm>
            <a:off x="136525" y="1024209"/>
            <a:ext cx="11939588" cy="2908003"/>
          </a:xfrm>
        </p:spPr>
        <p:txBody>
          <a:bodyPr/>
          <a:lstStyle/>
          <a:p>
            <a:pPr marL="0" indent="0">
              <a:buNone/>
            </a:pPr>
            <a:r>
              <a:rPr lang="fi-FI" b="1" dirty="0" err="1"/>
              <a:t>Change</a:t>
            </a:r>
            <a:r>
              <a:rPr lang="fi-FI" b="1" dirty="0"/>
              <a:t> </a:t>
            </a:r>
            <a:r>
              <a:rPr lang="fi-FI" b="1" dirty="0" err="1"/>
              <a:t>or</a:t>
            </a:r>
            <a:r>
              <a:rPr lang="fi-FI" b="1" dirty="0"/>
              <a:t> </a:t>
            </a:r>
            <a:r>
              <a:rPr lang="fi-FI" b="1" dirty="0" err="1"/>
              <a:t>specify</a:t>
            </a:r>
            <a:r>
              <a:rPr lang="fi-FI" b="1" dirty="0"/>
              <a:t> server role with PowerShell</a:t>
            </a:r>
          </a:p>
          <a:p>
            <a:pPr marL="0" indent="0">
              <a:buNone/>
            </a:pPr>
            <a:r>
              <a:rPr lang="fi-FI" sz="2800" b="1" dirty="0"/>
              <a:t>	</a:t>
            </a:r>
            <a:r>
              <a:rPr lang="fi-FI" b="1" dirty="0"/>
              <a:t>Set-SPServer</a:t>
            </a:r>
            <a:r>
              <a:rPr lang="fi-FI" dirty="0"/>
              <a:t> –Role { WebFrontEnd | Application | 	SingleServer | 	SingleServerFarm | DistributedCache | 	Search | Custom } </a:t>
            </a:r>
          </a:p>
          <a:p>
            <a:pPr marL="0" indent="0">
              <a:buNone/>
            </a:pPr>
            <a:endParaRPr lang="fi-FI" sz="2800" dirty="0"/>
          </a:p>
          <a:p>
            <a:pPr marL="0" indent="0">
              <a:buNone/>
            </a:pPr>
            <a:r>
              <a:rPr lang="fi-FI" b="1" dirty="0" err="1"/>
              <a:t>Change</a:t>
            </a:r>
            <a:r>
              <a:rPr lang="fi-FI" b="1" dirty="0"/>
              <a:t> </a:t>
            </a:r>
            <a:r>
              <a:rPr lang="fi-FI" b="1" dirty="0" err="1"/>
              <a:t>or</a:t>
            </a:r>
            <a:r>
              <a:rPr lang="fi-FI" b="1" dirty="0"/>
              <a:t> </a:t>
            </a:r>
            <a:r>
              <a:rPr lang="fi-FI" b="1" dirty="0" err="1"/>
              <a:t>specify</a:t>
            </a:r>
            <a:r>
              <a:rPr lang="fi-FI" b="1" dirty="0"/>
              <a:t> server role with Central Admin</a:t>
            </a:r>
            <a:endParaRPr lang="en-US" b="1" dirty="0"/>
          </a:p>
        </p:txBody>
      </p:sp>
      <p:sp>
        <p:nvSpPr>
          <p:cNvPr id="8" name="Rectangle 7"/>
          <p:cNvSpPr/>
          <p:nvPr/>
        </p:nvSpPr>
        <p:spPr>
          <a:xfrm>
            <a:off x="8487936" y="4946265"/>
            <a:ext cx="1174459" cy="14361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40366" y="4546701"/>
            <a:ext cx="1531977" cy="1818605"/>
          </a:xfrm>
          <a:prstGeom prst="rect">
            <a:avLst/>
          </a:prstGeom>
          <a:ln>
            <a:solidFill>
              <a:schemeClr val="tx1"/>
            </a:solidFill>
          </a:ln>
        </p:spPr>
      </p:pic>
    </p:spTree>
    <p:extLst>
      <p:ext uri="{BB962C8B-B14F-4D97-AF65-F5344CB8AC3E}">
        <p14:creationId xmlns:p14="http://schemas.microsoft.com/office/powerpoint/2010/main" val="97062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50760" y="1485833"/>
            <a:ext cx="10152102" cy="2517739"/>
          </a:xfrm>
          <a:prstGeom prst="rect">
            <a:avLst/>
          </a:prstGeom>
          <a:solidFill>
            <a:schemeClr val="bg1"/>
          </a:solidFill>
          <a:ln w="28575">
            <a:solidFill>
              <a:schemeClr val="tx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2964783" y="1640954"/>
            <a:ext cx="7833972" cy="2255294"/>
          </a:xfrm>
          <a:prstGeom prst="rect">
            <a:avLst/>
          </a:prstGeom>
          <a:noFill/>
          <a:ln w="28575">
            <a:solidFill>
              <a:schemeClr val="tx1">
                <a:lumMod val="9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1052096" y="1640954"/>
            <a:ext cx="1803633" cy="2255294"/>
          </a:xfrm>
          <a:prstGeom prst="rect">
            <a:avLst/>
          </a:prstGeom>
          <a:noFill/>
          <a:ln w="28575">
            <a:solidFill>
              <a:schemeClr val="tx1">
                <a:lumMod val="9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itle 3"/>
          <p:cNvSpPr>
            <a:spLocks noGrp="1"/>
          </p:cNvSpPr>
          <p:nvPr>
            <p:ph type="title"/>
          </p:nvPr>
        </p:nvSpPr>
        <p:spPr/>
        <p:txBody>
          <a:bodyPr/>
          <a:lstStyle/>
          <a:p>
            <a:r>
              <a:rPr lang="fi-FI" dirty="0"/>
              <a:t>My own SharePoint 2016 farm setup</a:t>
            </a:r>
            <a:endParaRPr lang="en-US" dirty="0"/>
          </a:p>
        </p:txBody>
      </p:sp>
      <p:pic>
        <p:nvPicPr>
          <p:cNvPr id="7" name="Picture 6"/>
          <p:cNvPicPr>
            <a:picLocks noChangeAspect="1"/>
          </p:cNvPicPr>
          <p:nvPr/>
        </p:nvPicPr>
        <p:blipFill>
          <a:blip r:embed="rId2"/>
          <a:stretch>
            <a:fillRect/>
          </a:stretch>
        </p:blipFill>
        <p:spPr>
          <a:xfrm>
            <a:off x="1691737" y="2246081"/>
            <a:ext cx="648975" cy="791267"/>
          </a:xfrm>
          <a:prstGeom prst="rect">
            <a:avLst/>
          </a:prstGeom>
        </p:spPr>
      </p:pic>
      <p:sp>
        <p:nvSpPr>
          <p:cNvPr id="10" name="TextBox 9"/>
          <p:cNvSpPr txBox="1"/>
          <p:nvPr/>
        </p:nvSpPr>
        <p:spPr>
          <a:xfrm>
            <a:off x="1170195" y="3036638"/>
            <a:ext cx="1610687"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gradFill>
                  <a:gsLst>
                    <a:gs pos="2917">
                      <a:schemeClr val="tx1"/>
                    </a:gs>
                    <a:gs pos="30000">
                      <a:schemeClr val="tx1"/>
                    </a:gs>
                  </a:gsLst>
                  <a:lin ang="5400000" scaled="0"/>
                </a:gradFill>
                <a:effectLst/>
                <a:uLnTx/>
                <a:uFillTx/>
              </a:rPr>
              <a:t>Active Directory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gradFill>
                  <a:gsLst>
                    <a:gs pos="2917">
                      <a:schemeClr val="tx1"/>
                    </a:gs>
                    <a:gs pos="30000">
                      <a:schemeClr val="tx1"/>
                    </a:gs>
                  </a:gsLst>
                  <a:lin ang="5400000" scaled="0"/>
                </a:gradFill>
                <a:effectLst/>
                <a:uLnTx/>
                <a:uFillTx/>
              </a:rPr>
              <a:t>Domain Controller</a:t>
            </a:r>
            <a:endParaRPr kumimoji="0" lang="en-US" sz="1200" b="0" i="0" u="none" strike="noStrike" kern="0" cap="none" spc="-70" normalizeH="0" baseline="0" noProof="0" dirty="0" err="1">
              <a:ln>
                <a:noFill/>
              </a:ln>
              <a:gradFill>
                <a:gsLst>
                  <a:gs pos="2917">
                    <a:schemeClr val="tx1"/>
                  </a:gs>
                  <a:gs pos="30000">
                    <a:schemeClr val="tx1"/>
                  </a:gs>
                </a:gsLst>
                <a:lin ang="5400000" scaled="0"/>
              </a:gradFill>
              <a:effectLst/>
              <a:uLnTx/>
              <a:uFillTx/>
            </a:endParaRPr>
          </a:p>
        </p:txBody>
      </p:sp>
      <p:sp>
        <p:nvSpPr>
          <p:cNvPr id="11" name="TextBox 10"/>
          <p:cNvSpPr txBox="1"/>
          <p:nvPr/>
        </p:nvSpPr>
        <p:spPr>
          <a:xfrm>
            <a:off x="8679601" y="3041876"/>
            <a:ext cx="1688588"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SQL Server 2016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RC3</a:t>
            </a:r>
            <a:endParaRPr kumimoji="0" lang="en-US" sz="1200" b="0" i="0" u="none" strike="noStrike" kern="0" cap="none" spc="-70" normalizeH="0" baseline="0" noProof="0" dirty="0" err="1">
              <a:ln>
                <a:noFill/>
              </a:ln>
              <a:effectLst/>
              <a:uLnTx/>
              <a:uFillTx/>
            </a:endParaRPr>
          </a:p>
        </p:txBody>
      </p:sp>
      <p:sp>
        <p:nvSpPr>
          <p:cNvPr id="16" name="TextBox 15"/>
          <p:cNvSpPr txBox="1"/>
          <p:nvPr/>
        </p:nvSpPr>
        <p:spPr>
          <a:xfrm>
            <a:off x="-296073" y="877838"/>
            <a:ext cx="2315361"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600" b="0" i="0" u="none" strike="noStrike" kern="0" cap="none" spc="-70" normalizeH="0" baseline="0" noProof="0" dirty="0">
                <a:ln>
                  <a:noFill/>
                </a:ln>
                <a:effectLst/>
                <a:uLnTx/>
                <a:uFillTx/>
              </a:rPr>
              <a:t>Hyper-V host</a:t>
            </a:r>
            <a:endParaRPr kumimoji="0" lang="en-US" sz="1600" b="0" i="0" u="none" strike="noStrike" kern="0" cap="none" spc="-70" normalizeH="0" baseline="0" noProof="0" dirty="0" err="1">
              <a:ln>
                <a:noFill/>
              </a:ln>
              <a:effectLst/>
              <a:uLnTx/>
              <a:uFillTx/>
            </a:endParaRPr>
          </a:p>
        </p:txBody>
      </p:sp>
      <p:pic>
        <p:nvPicPr>
          <p:cNvPr id="17" name="Picture 16"/>
          <p:cNvPicPr>
            <a:picLocks noChangeAspect="1"/>
          </p:cNvPicPr>
          <p:nvPr/>
        </p:nvPicPr>
        <p:blipFill>
          <a:blip r:embed="rId3"/>
          <a:stretch>
            <a:fillRect/>
          </a:stretch>
        </p:blipFill>
        <p:spPr>
          <a:xfrm>
            <a:off x="479858" y="1118322"/>
            <a:ext cx="763500" cy="838933"/>
          </a:xfrm>
          <a:prstGeom prst="rect">
            <a:avLst/>
          </a:prstGeom>
        </p:spPr>
      </p:pic>
      <p:sp>
        <p:nvSpPr>
          <p:cNvPr id="25" name="TextBox 24"/>
          <p:cNvSpPr txBox="1"/>
          <p:nvPr/>
        </p:nvSpPr>
        <p:spPr>
          <a:xfrm>
            <a:off x="796231" y="1957255"/>
            <a:ext cx="2315361"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gradFill>
                  <a:gsLst>
                    <a:gs pos="2917">
                      <a:schemeClr val="tx1"/>
                    </a:gs>
                    <a:gs pos="30000">
                      <a:schemeClr val="tx1"/>
                    </a:gs>
                  </a:gsLst>
                  <a:lin ang="5400000" scaled="0"/>
                </a:gradFill>
                <a:effectLst/>
                <a:uLnTx/>
                <a:uFillTx/>
              </a:rPr>
              <a:t>AD: transmogrifier.local</a:t>
            </a:r>
            <a:endParaRPr kumimoji="0" lang="en-US" sz="1200" b="0" i="0" u="none" strike="noStrike" kern="0" cap="none" spc="-70" normalizeH="0" baseline="0" noProof="0" dirty="0" err="1">
              <a:ln>
                <a:noFill/>
              </a:ln>
              <a:gradFill>
                <a:gsLst>
                  <a:gs pos="2917">
                    <a:schemeClr val="tx1"/>
                  </a:gs>
                  <a:gs pos="30000">
                    <a:schemeClr val="tx1"/>
                  </a:gs>
                </a:gsLst>
                <a:lin ang="5400000" scaled="0"/>
              </a:gradFill>
              <a:effectLst/>
              <a:uLnTx/>
              <a:uFillTx/>
            </a:endParaRPr>
          </a:p>
        </p:txBody>
      </p:sp>
      <p:sp>
        <p:nvSpPr>
          <p:cNvPr id="21" name="AutoShape 3"/>
          <p:cNvSpPr>
            <a:spLocks noChangeAspect="1" noChangeArrowheads="1" noTextEdit="1"/>
          </p:cNvSpPr>
          <p:nvPr/>
        </p:nvSpPr>
        <p:spPr bwMode="auto">
          <a:xfrm>
            <a:off x="3699337" y="2225620"/>
            <a:ext cx="1670050"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22" name="Freeform 5"/>
          <p:cNvSpPr>
            <a:spLocks/>
          </p:cNvSpPr>
          <p:nvPr/>
        </p:nvSpPr>
        <p:spPr bwMode="auto">
          <a:xfrm>
            <a:off x="9322283" y="2246428"/>
            <a:ext cx="403225" cy="735012"/>
          </a:xfrm>
          <a:custGeom>
            <a:avLst/>
            <a:gdLst>
              <a:gd name="T0" fmla="*/ 0 w 672"/>
              <a:gd name="T1" fmla="*/ 1216 h 1216"/>
              <a:gd name="T2" fmla="*/ 0 w 672"/>
              <a:gd name="T3" fmla="*/ 112 h 1216"/>
              <a:gd name="T4" fmla="*/ 112 w 672"/>
              <a:gd name="T5" fmla="*/ 0 h 1216"/>
              <a:gd name="T6" fmla="*/ 560 w 672"/>
              <a:gd name="T7" fmla="*/ 0 h 1216"/>
              <a:gd name="T8" fmla="*/ 672 w 672"/>
              <a:gd name="T9" fmla="*/ 112 h 1216"/>
              <a:gd name="T10" fmla="*/ 672 w 672"/>
              <a:gd name="T11" fmla="*/ 1216 h 1216"/>
              <a:gd name="T12" fmla="*/ 0 w 67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672" h="1216">
                <a:moveTo>
                  <a:pt x="0" y="1216"/>
                </a:moveTo>
                <a:lnTo>
                  <a:pt x="0" y="112"/>
                </a:lnTo>
                <a:cubicBezTo>
                  <a:pt x="0" y="50"/>
                  <a:pt x="50" y="0"/>
                  <a:pt x="112" y="0"/>
                </a:cubicBezTo>
                <a:lnTo>
                  <a:pt x="560" y="0"/>
                </a:lnTo>
                <a:cubicBezTo>
                  <a:pt x="622" y="0"/>
                  <a:pt x="672" y="50"/>
                  <a:pt x="672" y="112"/>
                </a:cubicBezTo>
                <a:lnTo>
                  <a:pt x="672" y="1216"/>
                </a:lnTo>
                <a:lnTo>
                  <a:pt x="0" y="121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26" name="Freeform 6"/>
          <p:cNvSpPr>
            <a:spLocks noEditPoints="1"/>
          </p:cNvSpPr>
          <p:nvPr/>
        </p:nvSpPr>
        <p:spPr bwMode="auto">
          <a:xfrm>
            <a:off x="9350858" y="2275003"/>
            <a:ext cx="346075" cy="676275"/>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7"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0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27" name="Freeform 7"/>
          <p:cNvSpPr>
            <a:spLocks/>
          </p:cNvSpPr>
          <p:nvPr/>
        </p:nvSpPr>
        <p:spPr bwMode="auto">
          <a:xfrm>
            <a:off x="9592158" y="2613140"/>
            <a:ext cx="333375" cy="415925"/>
          </a:xfrm>
          <a:custGeom>
            <a:avLst/>
            <a:gdLst>
              <a:gd name="T0" fmla="*/ 558 w 558"/>
              <a:gd name="T1" fmla="*/ 121 h 689"/>
              <a:gd name="T2" fmla="*/ 278 w 558"/>
              <a:gd name="T3" fmla="*/ 0 h 689"/>
              <a:gd name="T4" fmla="*/ 0 w 558"/>
              <a:gd name="T5" fmla="*/ 121 h 689"/>
              <a:gd name="T6" fmla="*/ 0 w 558"/>
              <a:gd name="T7" fmla="*/ 557 h 689"/>
              <a:gd name="T8" fmla="*/ 278 w 558"/>
              <a:gd name="T9" fmla="*/ 689 h 689"/>
              <a:gd name="T10" fmla="*/ 557 w 558"/>
              <a:gd name="T11" fmla="*/ 557 h 689"/>
              <a:gd name="T12" fmla="*/ 557 w 558"/>
              <a:gd name="T13" fmla="*/ 141 h 689"/>
              <a:gd name="T14" fmla="*/ 558 w 558"/>
              <a:gd name="T15" fmla="*/ 121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8" h="689">
                <a:moveTo>
                  <a:pt x="558" y="121"/>
                </a:moveTo>
                <a:cubicBezTo>
                  <a:pt x="558" y="32"/>
                  <a:pt x="408" y="0"/>
                  <a:pt x="278" y="0"/>
                </a:cubicBezTo>
                <a:cubicBezTo>
                  <a:pt x="149" y="0"/>
                  <a:pt x="0" y="32"/>
                  <a:pt x="0" y="121"/>
                </a:cubicBezTo>
                <a:lnTo>
                  <a:pt x="0" y="557"/>
                </a:lnTo>
                <a:cubicBezTo>
                  <a:pt x="8" y="641"/>
                  <a:pt x="107" y="689"/>
                  <a:pt x="278" y="689"/>
                </a:cubicBezTo>
                <a:cubicBezTo>
                  <a:pt x="451" y="689"/>
                  <a:pt x="550" y="643"/>
                  <a:pt x="557" y="557"/>
                </a:cubicBezTo>
                <a:lnTo>
                  <a:pt x="557" y="141"/>
                </a:lnTo>
                <a:lnTo>
                  <a:pt x="558" y="12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28" name="Freeform 8"/>
          <p:cNvSpPr>
            <a:spLocks/>
          </p:cNvSpPr>
          <p:nvPr/>
        </p:nvSpPr>
        <p:spPr bwMode="auto">
          <a:xfrm>
            <a:off x="9620733" y="2719503"/>
            <a:ext cx="276225" cy="279400"/>
          </a:xfrm>
          <a:custGeom>
            <a:avLst/>
            <a:gdLst>
              <a:gd name="T0" fmla="*/ 232 w 461"/>
              <a:gd name="T1" fmla="*/ 51 h 464"/>
              <a:gd name="T2" fmla="*/ 0 w 461"/>
              <a:gd name="T3" fmla="*/ 0 h 464"/>
              <a:gd name="T4" fmla="*/ 0 w 461"/>
              <a:gd name="T5" fmla="*/ 376 h 464"/>
              <a:gd name="T6" fmla="*/ 230 w 461"/>
              <a:gd name="T7" fmla="*/ 464 h 464"/>
              <a:gd name="T8" fmla="*/ 461 w 461"/>
              <a:gd name="T9" fmla="*/ 376 h 464"/>
              <a:gd name="T10" fmla="*/ 461 w 461"/>
              <a:gd name="T11" fmla="*/ 1 h 464"/>
              <a:gd name="T12" fmla="*/ 232 w 461"/>
              <a:gd name="T13" fmla="*/ 51 h 464"/>
            </a:gdLst>
            <a:ahLst/>
            <a:cxnLst>
              <a:cxn ang="0">
                <a:pos x="T0" y="T1"/>
              </a:cxn>
              <a:cxn ang="0">
                <a:pos x="T2" y="T3"/>
              </a:cxn>
              <a:cxn ang="0">
                <a:pos x="T4" y="T5"/>
              </a:cxn>
              <a:cxn ang="0">
                <a:pos x="T6" y="T7"/>
              </a:cxn>
              <a:cxn ang="0">
                <a:pos x="T8" y="T9"/>
              </a:cxn>
              <a:cxn ang="0">
                <a:pos x="T10" y="T11"/>
              </a:cxn>
              <a:cxn ang="0">
                <a:pos x="T12" y="T13"/>
              </a:cxn>
            </a:cxnLst>
            <a:rect l="0" t="0" r="r" b="b"/>
            <a:pathLst>
              <a:path w="461" h="464">
                <a:moveTo>
                  <a:pt x="232" y="51"/>
                </a:moveTo>
                <a:cubicBezTo>
                  <a:pt x="141" y="51"/>
                  <a:pt x="48" y="35"/>
                  <a:pt x="0" y="0"/>
                </a:cubicBezTo>
                <a:lnTo>
                  <a:pt x="0" y="376"/>
                </a:lnTo>
                <a:cubicBezTo>
                  <a:pt x="8" y="457"/>
                  <a:pt x="173" y="464"/>
                  <a:pt x="230" y="464"/>
                </a:cubicBezTo>
                <a:cubicBezTo>
                  <a:pt x="288" y="464"/>
                  <a:pt x="454" y="457"/>
                  <a:pt x="461" y="376"/>
                </a:cubicBezTo>
                <a:lnTo>
                  <a:pt x="461" y="1"/>
                </a:lnTo>
                <a:cubicBezTo>
                  <a:pt x="416" y="35"/>
                  <a:pt x="323" y="51"/>
                  <a:pt x="232" y="51"/>
                </a:cubicBezTo>
                <a:close/>
              </a:path>
            </a:pathLst>
          </a:custGeom>
          <a:solidFill>
            <a:srgbClr val="2072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29" name="Oval 9"/>
          <p:cNvSpPr>
            <a:spLocks noChangeArrowheads="1"/>
          </p:cNvSpPr>
          <p:nvPr/>
        </p:nvSpPr>
        <p:spPr bwMode="auto">
          <a:xfrm>
            <a:off x="9620733" y="2641715"/>
            <a:ext cx="277813" cy="88900"/>
          </a:xfrm>
          <a:prstGeom prst="ellipse">
            <a:avLst/>
          </a:prstGeom>
          <a:solidFill>
            <a:srgbClr val="2072B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31" name="Freeform 10"/>
          <p:cNvSpPr>
            <a:spLocks/>
          </p:cNvSpPr>
          <p:nvPr/>
        </p:nvSpPr>
        <p:spPr bwMode="auto">
          <a:xfrm>
            <a:off x="3708862" y="2263720"/>
            <a:ext cx="403225" cy="735012"/>
          </a:xfrm>
          <a:custGeom>
            <a:avLst/>
            <a:gdLst>
              <a:gd name="T0" fmla="*/ 0 w 672"/>
              <a:gd name="T1" fmla="*/ 1216 h 1216"/>
              <a:gd name="T2" fmla="*/ 0 w 672"/>
              <a:gd name="T3" fmla="*/ 112 h 1216"/>
              <a:gd name="T4" fmla="*/ 112 w 672"/>
              <a:gd name="T5" fmla="*/ 0 h 1216"/>
              <a:gd name="T6" fmla="*/ 560 w 672"/>
              <a:gd name="T7" fmla="*/ 0 h 1216"/>
              <a:gd name="T8" fmla="*/ 672 w 672"/>
              <a:gd name="T9" fmla="*/ 112 h 1216"/>
              <a:gd name="T10" fmla="*/ 672 w 672"/>
              <a:gd name="T11" fmla="*/ 1216 h 1216"/>
              <a:gd name="T12" fmla="*/ 0 w 67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672" h="1216">
                <a:moveTo>
                  <a:pt x="0" y="1216"/>
                </a:moveTo>
                <a:lnTo>
                  <a:pt x="0" y="112"/>
                </a:lnTo>
                <a:cubicBezTo>
                  <a:pt x="0" y="50"/>
                  <a:pt x="50" y="0"/>
                  <a:pt x="112" y="0"/>
                </a:cubicBezTo>
                <a:lnTo>
                  <a:pt x="560" y="0"/>
                </a:lnTo>
                <a:cubicBezTo>
                  <a:pt x="623" y="0"/>
                  <a:pt x="672" y="50"/>
                  <a:pt x="672" y="112"/>
                </a:cubicBezTo>
                <a:lnTo>
                  <a:pt x="672" y="1216"/>
                </a:lnTo>
                <a:lnTo>
                  <a:pt x="0" y="121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34" name="Freeform 11"/>
          <p:cNvSpPr>
            <a:spLocks noEditPoints="1"/>
          </p:cNvSpPr>
          <p:nvPr/>
        </p:nvSpPr>
        <p:spPr bwMode="auto">
          <a:xfrm>
            <a:off x="3737437" y="2293882"/>
            <a:ext cx="346075" cy="676275"/>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35" name="Freeform 12"/>
          <p:cNvSpPr>
            <a:spLocks/>
          </p:cNvSpPr>
          <p:nvPr/>
        </p:nvSpPr>
        <p:spPr bwMode="auto">
          <a:xfrm>
            <a:off x="4112087" y="2235145"/>
            <a:ext cx="374650" cy="366712"/>
          </a:xfrm>
          <a:custGeom>
            <a:avLst/>
            <a:gdLst>
              <a:gd name="T0" fmla="*/ 596 w 624"/>
              <a:gd name="T1" fmla="*/ 236 h 608"/>
              <a:gd name="T2" fmla="*/ 548 w 624"/>
              <a:gd name="T3" fmla="*/ 208 h 608"/>
              <a:gd name="T4" fmla="*/ 490 w 624"/>
              <a:gd name="T5" fmla="*/ 151 h 608"/>
              <a:gd name="T6" fmla="*/ 400 w 624"/>
              <a:gd name="T7" fmla="*/ 72 h 608"/>
              <a:gd name="T8" fmla="*/ 400 w 624"/>
              <a:gd name="T9" fmla="*/ 0 h 608"/>
              <a:gd name="T10" fmla="*/ 349 w 624"/>
              <a:gd name="T11" fmla="*/ 0 h 608"/>
              <a:gd name="T12" fmla="*/ 0 w 624"/>
              <a:gd name="T13" fmla="*/ 55 h 608"/>
              <a:gd name="T14" fmla="*/ 0 w 624"/>
              <a:gd name="T15" fmla="*/ 552 h 608"/>
              <a:gd name="T16" fmla="*/ 349 w 624"/>
              <a:gd name="T17" fmla="*/ 608 h 608"/>
              <a:gd name="T18" fmla="*/ 400 w 624"/>
              <a:gd name="T19" fmla="*/ 608 h 608"/>
              <a:gd name="T20" fmla="*/ 400 w 624"/>
              <a:gd name="T21" fmla="*/ 536 h 608"/>
              <a:gd name="T22" fmla="*/ 490 w 624"/>
              <a:gd name="T23" fmla="*/ 460 h 608"/>
              <a:gd name="T24" fmla="*/ 548 w 624"/>
              <a:gd name="T25" fmla="*/ 402 h 608"/>
              <a:gd name="T26" fmla="*/ 624 w 624"/>
              <a:gd name="T27" fmla="*/ 306 h 608"/>
              <a:gd name="T28" fmla="*/ 596 w 624"/>
              <a:gd name="T29" fmla="*/ 23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608">
                <a:moveTo>
                  <a:pt x="596" y="236"/>
                </a:moveTo>
                <a:cubicBezTo>
                  <a:pt x="583" y="223"/>
                  <a:pt x="565" y="213"/>
                  <a:pt x="548" y="208"/>
                </a:cubicBezTo>
                <a:cubicBezTo>
                  <a:pt x="533" y="184"/>
                  <a:pt x="514" y="165"/>
                  <a:pt x="490" y="151"/>
                </a:cubicBezTo>
                <a:cubicBezTo>
                  <a:pt x="480" y="108"/>
                  <a:pt x="445" y="76"/>
                  <a:pt x="400" y="72"/>
                </a:cubicBezTo>
                <a:lnTo>
                  <a:pt x="400" y="0"/>
                </a:lnTo>
                <a:lnTo>
                  <a:pt x="349" y="0"/>
                </a:lnTo>
                <a:lnTo>
                  <a:pt x="0" y="55"/>
                </a:lnTo>
                <a:lnTo>
                  <a:pt x="0" y="552"/>
                </a:lnTo>
                <a:lnTo>
                  <a:pt x="349" y="608"/>
                </a:lnTo>
                <a:lnTo>
                  <a:pt x="400" y="608"/>
                </a:lnTo>
                <a:lnTo>
                  <a:pt x="400" y="536"/>
                </a:lnTo>
                <a:cubicBezTo>
                  <a:pt x="445" y="533"/>
                  <a:pt x="480" y="501"/>
                  <a:pt x="490" y="460"/>
                </a:cubicBezTo>
                <a:cubicBezTo>
                  <a:pt x="512" y="445"/>
                  <a:pt x="533" y="424"/>
                  <a:pt x="548" y="402"/>
                </a:cubicBezTo>
                <a:cubicBezTo>
                  <a:pt x="592" y="392"/>
                  <a:pt x="624" y="352"/>
                  <a:pt x="624" y="306"/>
                </a:cubicBezTo>
                <a:cubicBezTo>
                  <a:pt x="624" y="279"/>
                  <a:pt x="615" y="253"/>
                  <a:pt x="596" y="23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36" name="Freeform 13"/>
          <p:cNvSpPr>
            <a:spLocks/>
          </p:cNvSpPr>
          <p:nvPr/>
        </p:nvSpPr>
        <p:spPr bwMode="auto">
          <a:xfrm>
            <a:off x="4140662" y="2263720"/>
            <a:ext cx="182563" cy="309562"/>
          </a:xfrm>
          <a:custGeom>
            <a:avLst/>
            <a:gdLst>
              <a:gd name="T0" fmla="*/ 115 w 115"/>
              <a:gd name="T1" fmla="*/ 0 h 195"/>
              <a:gd name="T2" fmla="*/ 0 w 115"/>
              <a:gd name="T3" fmla="*/ 19 h 195"/>
              <a:gd name="T4" fmla="*/ 0 w 115"/>
              <a:gd name="T5" fmla="*/ 177 h 195"/>
              <a:gd name="T6" fmla="*/ 115 w 115"/>
              <a:gd name="T7" fmla="*/ 195 h 195"/>
              <a:gd name="T8" fmla="*/ 115 w 115"/>
              <a:gd name="T9" fmla="*/ 0 h 195"/>
            </a:gdLst>
            <a:ahLst/>
            <a:cxnLst>
              <a:cxn ang="0">
                <a:pos x="T0" y="T1"/>
              </a:cxn>
              <a:cxn ang="0">
                <a:pos x="T2" y="T3"/>
              </a:cxn>
              <a:cxn ang="0">
                <a:pos x="T4" y="T5"/>
              </a:cxn>
              <a:cxn ang="0">
                <a:pos x="T6" y="T7"/>
              </a:cxn>
              <a:cxn ang="0">
                <a:pos x="T8" y="T9"/>
              </a:cxn>
            </a:cxnLst>
            <a:rect l="0" t="0" r="r" b="b"/>
            <a:pathLst>
              <a:path w="115" h="195">
                <a:moveTo>
                  <a:pt x="115" y="0"/>
                </a:moveTo>
                <a:lnTo>
                  <a:pt x="0" y="19"/>
                </a:lnTo>
                <a:lnTo>
                  <a:pt x="0" y="177"/>
                </a:lnTo>
                <a:lnTo>
                  <a:pt x="115" y="195"/>
                </a:lnTo>
                <a:lnTo>
                  <a:pt x="115" y="0"/>
                </a:lnTo>
                <a:close/>
              </a:path>
            </a:pathLst>
          </a:custGeom>
          <a:solidFill>
            <a:srgbClr val="237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37" name="Freeform 14"/>
          <p:cNvSpPr>
            <a:spLocks/>
          </p:cNvSpPr>
          <p:nvPr/>
        </p:nvSpPr>
        <p:spPr bwMode="auto">
          <a:xfrm>
            <a:off x="4196225" y="2351032"/>
            <a:ext cx="69850" cy="128587"/>
          </a:xfrm>
          <a:custGeom>
            <a:avLst/>
            <a:gdLst>
              <a:gd name="T0" fmla="*/ 65 w 116"/>
              <a:gd name="T1" fmla="*/ 0 h 213"/>
              <a:gd name="T2" fmla="*/ 8 w 116"/>
              <a:gd name="T3" fmla="*/ 42 h 213"/>
              <a:gd name="T4" fmla="*/ 32 w 116"/>
              <a:gd name="T5" fmla="*/ 111 h 213"/>
              <a:gd name="T6" fmla="*/ 72 w 116"/>
              <a:gd name="T7" fmla="*/ 160 h 213"/>
              <a:gd name="T8" fmla="*/ 41 w 116"/>
              <a:gd name="T9" fmla="*/ 170 h 213"/>
              <a:gd name="T10" fmla="*/ 4 w 116"/>
              <a:gd name="T11" fmla="*/ 149 h 213"/>
              <a:gd name="T12" fmla="*/ 4 w 116"/>
              <a:gd name="T13" fmla="*/ 173 h 213"/>
              <a:gd name="T14" fmla="*/ 4 w 116"/>
              <a:gd name="T15" fmla="*/ 188 h 213"/>
              <a:gd name="T16" fmla="*/ 11 w 116"/>
              <a:gd name="T17" fmla="*/ 196 h 213"/>
              <a:gd name="T18" fmla="*/ 110 w 116"/>
              <a:gd name="T19" fmla="*/ 170 h 213"/>
              <a:gd name="T20" fmla="*/ 104 w 116"/>
              <a:gd name="T21" fmla="*/ 114 h 213"/>
              <a:gd name="T22" fmla="*/ 60 w 116"/>
              <a:gd name="T23" fmla="*/ 80 h 213"/>
              <a:gd name="T24" fmla="*/ 43 w 116"/>
              <a:gd name="T25" fmla="*/ 63 h 213"/>
              <a:gd name="T26" fmla="*/ 48 w 116"/>
              <a:gd name="T27" fmla="*/ 39 h 213"/>
              <a:gd name="T28" fmla="*/ 105 w 116"/>
              <a:gd name="T29" fmla="*/ 45 h 213"/>
              <a:gd name="T30" fmla="*/ 105 w 116"/>
              <a:gd name="T31" fmla="*/ 13 h 213"/>
              <a:gd name="T32" fmla="*/ 105 w 116"/>
              <a:gd name="T33" fmla="*/ 5 h 213"/>
              <a:gd name="T34" fmla="*/ 100 w 116"/>
              <a:gd name="T35" fmla="*/ 2 h 213"/>
              <a:gd name="T36" fmla="*/ 65 w 116"/>
              <a:gd name="T3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213">
                <a:moveTo>
                  <a:pt x="65" y="0"/>
                </a:moveTo>
                <a:cubicBezTo>
                  <a:pt x="40" y="2"/>
                  <a:pt x="16" y="16"/>
                  <a:pt x="8" y="42"/>
                </a:cubicBezTo>
                <a:cubicBezTo>
                  <a:pt x="0" y="69"/>
                  <a:pt x="9" y="95"/>
                  <a:pt x="32" y="111"/>
                </a:cubicBezTo>
                <a:cubicBezTo>
                  <a:pt x="46" y="122"/>
                  <a:pt x="84" y="135"/>
                  <a:pt x="72" y="160"/>
                </a:cubicBezTo>
                <a:cubicBezTo>
                  <a:pt x="65" y="172"/>
                  <a:pt x="52" y="172"/>
                  <a:pt x="41" y="170"/>
                </a:cubicBezTo>
                <a:cubicBezTo>
                  <a:pt x="27" y="168"/>
                  <a:pt x="16" y="160"/>
                  <a:pt x="4" y="149"/>
                </a:cubicBezTo>
                <a:cubicBezTo>
                  <a:pt x="4" y="157"/>
                  <a:pt x="4" y="165"/>
                  <a:pt x="4" y="173"/>
                </a:cubicBezTo>
                <a:cubicBezTo>
                  <a:pt x="4" y="178"/>
                  <a:pt x="4" y="183"/>
                  <a:pt x="4" y="188"/>
                </a:cubicBezTo>
                <a:cubicBezTo>
                  <a:pt x="4" y="192"/>
                  <a:pt x="6" y="192"/>
                  <a:pt x="11" y="196"/>
                </a:cubicBezTo>
                <a:cubicBezTo>
                  <a:pt x="43" y="213"/>
                  <a:pt x="97" y="210"/>
                  <a:pt x="110" y="170"/>
                </a:cubicBezTo>
                <a:cubicBezTo>
                  <a:pt x="116" y="152"/>
                  <a:pt x="115" y="130"/>
                  <a:pt x="104" y="114"/>
                </a:cubicBezTo>
                <a:cubicBezTo>
                  <a:pt x="92" y="98"/>
                  <a:pt x="76" y="90"/>
                  <a:pt x="60" y="80"/>
                </a:cubicBezTo>
                <a:cubicBezTo>
                  <a:pt x="54" y="76"/>
                  <a:pt x="46" y="71"/>
                  <a:pt x="43" y="63"/>
                </a:cubicBezTo>
                <a:cubicBezTo>
                  <a:pt x="40" y="55"/>
                  <a:pt x="41" y="45"/>
                  <a:pt x="48" y="39"/>
                </a:cubicBezTo>
                <a:cubicBezTo>
                  <a:pt x="64" y="24"/>
                  <a:pt x="91" y="34"/>
                  <a:pt x="105" y="45"/>
                </a:cubicBezTo>
                <a:cubicBezTo>
                  <a:pt x="105" y="34"/>
                  <a:pt x="105" y="23"/>
                  <a:pt x="105" y="13"/>
                </a:cubicBezTo>
                <a:cubicBezTo>
                  <a:pt x="105" y="10"/>
                  <a:pt x="105" y="8"/>
                  <a:pt x="105" y="5"/>
                </a:cubicBezTo>
                <a:cubicBezTo>
                  <a:pt x="105" y="2"/>
                  <a:pt x="104" y="2"/>
                  <a:pt x="100" y="2"/>
                </a:cubicBezTo>
                <a:cubicBezTo>
                  <a:pt x="91" y="0"/>
                  <a:pt x="78" y="0"/>
                  <a:pt x="65" y="0"/>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39" name="Freeform 15"/>
          <p:cNvSpPr>
            <a:spLocks/>
          </p:cNvSpPr>
          <p:nvPr/>
        </p:nvSpPr>
        <p:spPr bwMode="auto">
          <a:xfrm>
            <a:off x="4334337" y="2309757"/>
            <a:ext cx="123825" cy="223837"/>
          </a:xfrm>
          <a:custGeom>
            <a:avLst/>
            <a:gdLst>
              <a:gd name="T0" fmla="*/ 157 w 206"/>
              <a:gd name="T1" fmla="*/ 133 h 371"/>
              <a:gd name="T2" fmla="*/ 147 w 206"/>
              <a:gd name="T3" fmla="*/ 134 h 371"/>
              <a:gd name="T4" fmla="*/ 72 w 206"/>
              <a:gd name="T5" fmla="*/ 59 h 371"/>
              <a:gd name="T6" fmla="*/ 74 w 206"/>
              <a:gd name="T7" fmla="*/ 50 h 371"/>
              <a:gd name="T8" fmla="*/ 24 w 206"/>
              <a:gd name="T9" fmla="*/ 0 h 371"/>
              <a:gd name="T10" fmla="*/ 0 w 206"/>
              <a:gd name="T11" fmla="*/ 6 h 371"/>
              <a:gd name="T12" fmla="*/ 0 w 206"/>
              <a:gd name="T13" fmla="*/ 94 h 371"/>
              <a:gd name="T14" fmla="*/ 24 w 206"/>
              <a:gd name="T15" fmla="*/ 101 h 371"/>
              <a:gd name="T16" fmla="*/ 61 w 206"/>
              <a:gd name="T17" fmla="*/ 85 h 371"/>
              <a:gd name="T18" fmla="*/ 123 w 206"/>
              <a:gd name="T19" fmla="*/ 149 h 371"/>
              <a:gd name="T20" fmla="*/ 107 w 206"/>
              <a:gd name="T21" fmla="*/ 186 h 371"/>
              <a:gd name="T22" fmla="*/ 123 w 206"/>
              <a:gd name="T23" fmla="*/ 222 h 371"/>
              <a:gd name="T24" fmla="*/ 61 w 206"/>
              <a:gd name="T25" fmla="*/ 286 h 371"/>
              <a:gd name="T26" fmla="*/ 24 w 206"/>
              <a:gd name="T27" fmla="*/ 270 h 371"/>
              <a:gd name="T28" fmla="*/ 0 w 206"/>
              <a:gd name="T29" fmla="*/ 277 h 371"/>
              <a:gd name="T30" fmla="*/ 0 w 206"/>
              <a:gd name="T31" fmla="*/ 365 h 371"/>
              <a:gd name="T32" fmla="*/ 24 w 206"/>
              <a:gd name="T33" fmla="*/ 371 h 371"/>
              <a:gd name="T34" fmla="*/ 74 w 206"/>
              <a:gd name="T35" fmla="*/ 322 h 371"/>
              <a:gd name="T36" fmla="*/ 72 w 206"/>
              <a:gd name="T37" fmla="*/ 312 h 371"/>
              <a:gd name="T38" fmla="*/ 146 w 206"/>
              <a:gd name="T39" fmla="*/ 237 h 371"/>
              <a:gd name="T40" fmla="*/ 155 w 206"/>
              <a:gd name="T41" fmla="*/ 238 h 371"/>
              <a:gd name="T42" fmla="*/ 205 w 206"/>
              <a:gd name="T43" fmla="*/ 189 h 371"/>
              <a:gd name="T44" fmla="*/ 157 w 206"/>
              <a:gd name="T45" fmla="*/ 1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371">
                <a:moveTo>
                  <a:pt x="157" y="133"/>
                </a:moveTo>
                <a:cubicBezTo>
                  <a:pt x="154" y="133"/>
                  <a:pt x="150" y="133"/>
                  <a:pt x="147" y="134"/>
                </a:cubicBezTo>
                <a:cubicBezTo>
                  <a:pt x="134" y="101"/>
                  <a:pt x="107" y="74"/>
                  <a:pt x="72" y="59"/>
                </a:cubicBezTo>
                <a:cubicBezTo>
                  <a:pt x="72" y="56"/>
                  <a:pt x="74" y="53"/>
                  <a:pt x="74" y="50"/>
                </a:cubicBezTo>
                <a:cubicBezTo>
                  <a:pt x="74" y="22"/>
                  <a:pt x="51" y="0"/>
                  <a:pt x="24" y="0"/>
                </a:cubicBezTo>
                <a:cubicBezTo>
                  <a:pt x="16" y="0"/>
                  <a:pt x="8" y="2"/>
                  <a:pt x="0" y="6"/>
                </a:cubicBezTo>
                <a:lnTo>
                  <a:pt x="0" y="94"/>
                </a:lnTo>
                <a:cubicBezTo>
                  <a:pt x="6" y="98"/>
                  <a:pt x="14" y="101"/>
                  <a:pt x="24" y="101"/>
                </a:cubicBezTo>
                <a:cubicBezTo>
                  <a:pt x="38" y="101"/>
                  <a:pt x="51" y="94"/>
                  <a:pt x="61" y="85"/>
                </a:cubicBezTo>
                <a:cubicBezTo>
                  <a:pt x="90" y="96"/>
                  <a:pt x="112" y="118"/>
                  <a:pt x="123" y="149"/>
                </a:cubicBezTo>
                <a:cubicBezTo>
                  <a:pt x="114" y="158"/>
                  <a:pt x="107" y="171"/>
                  <a:pt x="107" y="186"/>
                </a:cubicBezTo>
                <a:cubicBezTo>
                  <a:pt x="107" y="200"/>
                  <a:pt x="114" y="213"/>
                  <a:pt x="123" y="222"/>
                </a:cubicBezTo>
                <a:cubicBezTo>
                  <a:pt x="112" y="251"/>
                  <a:pt x="90" y="275"/>
                  <a:pt x="61" y="286"/>
                </a:cubicBezTo>
                <a:cubicBezTo>
                  <a:pt x="51" y="277"/>
                  <a:pt x="38" y="270"/>
                  <a:pt x="24" y="270"/>
                </a:cubicBezTo>
                <a:cubicBezTo>
                  <a:pt x="16" y="270"/>
                  <a:pt x="8" y="272"/>
                  <a:pt x="0" y="277"/>
                </a:cubicBezTo>
                <a:lnTo>
                  <a:pt x="0" y="365"/>
                </a:lnTo>
                <a:cubicBezTo>
                  <a:pt x="6" y="368"/>
                  <a:pt x="14" y="371"/>
                  <a:pt x="24" y="371"/>
                </a:cubicBezTo>
                <a:cubicBezTo>
                  <a:pt x="51" y="371"/>
                  <a:pt x="74" y="349"/>
                  <a:pt x="74" y="322"/>
                </a:cubicBezTo>
                <a:cubicBezTo>
                  <a:pt x="74" y="318"/>
                  <a:pt x="74" y="315"/>
                  <a:pt x="72" y="312"/>
                </a:cubicBezTo>
                <a:cubicBezTo>
                  <a:pt x="106" y="298"/>
                  <a:pt x="133" y="272"/>
                  <a:pt x="146" y="237"/>
                </a:cubicBezTo>
                <a:cubicBezTo>
                  <a:pt x="149" y="237"/>
                  <a:pt x="152" y="238"/>
                  <a:pt x="155" y="238"/>
                </a:cubicBezTo>
                <a:cubicBezTo>
                  <a:pt x="182" y="238"/>
                  <a:pt x="205" y="216"/>
                  <a:pt x="205" y="189"/>
                </a:cubicBezTo>
                <a:cubicBezTo>
                  <a:pt x="206" y="155"/>
                  <a:pt x="184" y="133"/>
                  <a:pt x="157" y="133"/>
                </a:cubicBezTo>
                <a:close/>
              </a:path>
            </a:pathLst>
          </a:custGeom>
          <a:solidFill>
            <a:srgbClr val="2073B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42" name="TextBox 41"/>
          <p:cNvSpPr txBox="1"/>
          <p:nvPr/>
        </p:nvSpPr>
        <p:spPr>
          <a:xfrm>
            <a:off x="3486325" y="3086044"/>
            <a:ext cx="779750"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WFE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CA</a:t>
            </a:r>
            <a:endParaRPr kumimoji="0" lang="en-US" sz="1200" b="0" i="0" u="none" strike="noStrike" kern="0" cap="none" spc="-70" normalizeH="0" baseline="0" noProof="0" dirty="0" err="1">
              <a:ln>
                <a:noFill/>
              </a:ln>
              <a:effectLst/>
              <a:uLnTx/>
              <a:uFillTx/>
            </a:endParaRPr>
          </a:p>
        </p:txBody>
      </p:sp>
      <p:sp>
        <p:nvSpPr>
          <p:cNvPr id="44" name="Freeform 10"/>
          <p:cNvSpPr>
            <a:spLocks/>
          </p:cNvSpPr>
          <p:nvPr/>
        </p:nvSpPr>
        <p:spPr bwMode="auto">
          <a:xfrm>
            <a:off x="4554999" y="2252852"/>
            <a:ext cx="403225" cy="735012"/>
          </a:xfrm>
          <a:custGeom>
            <a:avLst/>
            <a:gdLst>
              <a:gd name="T0" fmla="*/ 0 w 672"/>
              <a:gd name="T1" fmla="*/ 1216 h 1216"/>
              <a:gd name="T2" fmla="*/ 0 w 672"/>
              <a:gd name="T3" fmla="*/ 112 h 1216"/>
              <a:gd name="T4" fmla="*/ 112 w 672"/>
              <a:gd name="T5" fmla="*/ 0 h 1216"/>
              <a:gd name="T6" fmla="*/ 560 w 672"/>
              <a:gd name="T7" fmla="*/ 0 h 1216"/>
              <a:gd name="T8" fmla="*/ 672 w 672"/>
              <a:gd name="T9" fmla="*/ 112 h 1216"/>
              <a:gd name="T10" fmla="*/ 672 w 672"/>
              <a:gd name="T11" fmla="*/ 1216 h 1216"/>
              <a:gd name="T12" fmla="*/ 0 w 67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672" h="1216">
                <a:moveTo>
                  <a:pt x="0" y="1216"/>
                </a:moveTo>
                <a:lnTo>
                  <a:pt x="0" y="112"/>
                </a:lnTo>
                <a:cubicBezTo>
                  <a:pt x="0" y="50"/>
                  <a:pt x="50" y="0"/>
                  <a:pt x="112" y="0"/>
                </a:cubicBezTo>
                <a:lnTo>
                  <a:pt x="560" y="0"/>
                </a:lnTo>
                <a:cubicBezTo>
                  <a:pt x="623" y="0"/>
                  <a:pt x="672" y="50"/>
                  <a:pt x="672" y="112"/>
                </a:cubicBezTo>
                <a:lnTo>
                  <a:pt x="672" y="1216"/>
                </a:lnTo>
                <a:lnTo>
                  <a:pt x="0" y="121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45" name="Freeform 11"/>
          <p:cNvSpPr>
            <a:spLocks noEditPoints="1"/>
          </p:cNvSpPr>
          <p:nvPr/>
        </p:nvSpPr>
        <p:spPr bwMode="auto">
          <a:xfrm>
            <a:off x="4583574" y="2283014"/>
            <a:ext cx="346075" cy="676275"/>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46" name="Freeform 12"/>
          <p:cNvSpPr>
            <a:spLocks/>
          </p:cNvSpPr>
          <p:nvPr/>
        </p:nvSpPr>
        <p:spPr bwMode="auto">
          <a:xfrm>
            <a:off x="4958224" y="2224277"/>
            <a:ext cx="374650" cy="366712"/>
          </a:xfrm>
          <a:custGeom>
            <a:avLst/>
            <a:gdLst>
              <a:gd name="T0" fmla="*/ 596 w 624"/>
              <a:gd name="T1" fmla="*/ 236 h 608"/>
              <a:gd name="T2" fmla="*/ 548 w 624"/>
              <a:gd name="T3" fmla="*/ 208 h 608"/>
              <a:gd name="T4" fmla="*/ 490 w 624"/>
              <a:gd name="T5" fmla="*/ 151 h 608"/>
              <a:gd name="T6" fmla="*/ 400 w 624"/>
              <a:gd name="T7" fmla="*/ 72 h 608"/>
              <a:gd name="T8" fmla="*/ 400 w 624"/>
              <a:gd name="T9" fmla="*/ 0 h 608"/>
              <a:gd name="T10" fmla="*/ 349 w 624"/>
              <a:gd name="T11" fmla="*/ 0 h 608"/>
              <a:gd name="T12" fmla="*/ 0 w 624"/>
              <a:gd name="T13" fmla="*/ 55 h 608"/>
              <a:gd name="T14" fmla="*/ 0 w 624"/>
              <a:gd name="T15" fmla="*/ 552 h 608"/>
              <a:gd name="T16" fmla="*/ 349 w 624"/>
              <a:gd name="T17" fmla="*/ 608 h 608"/>
              <a:gd name="T18" fmla="*/ 400 w 624"/>
              <a:gd name="T19" fmla="*/ 608 h 608"/>
              <a:gd name="T20" fmla="*/ 400 w 624"/>
              <a:gd name="T21" fmla="*/ 536 h 608"/>
              <a:gd name="T22" fmla="*/ 490 w 624"/>
              <a:gd name="T23" fmla="*/ 460 h 608"/>
              <a:gd name="T24" fmla="*/ 548 w 624"/>
              <a:gd name="T25" fmla="*/ 402 h 608"/>
              <a:gd name="T26" fmla="*/ 624 w 624"/>
              <a:gd name="T27" fmla="*/ 306 h 608"/>
              <a:gd name="T28" fmla="*/ 596 w 624"/>
              <a:gd name="T29" fmla="*/ 23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608">
                <a:moveTo>
                  <a:pt x="596" y="236"/>
                </a:moveTo>
                <a:cubicBezTo>
                  <a:pt x="583" y="223"/>
                  <a:pt x="565" y="213"/>
                  <a:pt x="548" y="208"/>
                </a:cubicBezTo>
                <a:cubicBezTo>
                  <a:pt x="533" y="184"/>
                  <a:pt x="514" y="165"/>
                  <a:pt x="490" y="151"/>
                </a:cubicBezTo>
                <a:cubicBezTo>
                  <a:pt x="480" y="108"/>
                  <a:pt x="445" y="76"/>
                  <a:pt x="400" y="72"/>
                </a:cubicBezTo>
                <a:lnTo>
                  <a:pt x="400" y="0"/>
                </a:lnTo>
                <a:lnTo>
                  <a:pt x="349" y="0"/>
                </a:lnTo>
                <a:lnTo>
                  <a:pt x="0" y="55"/>
                </a:lnTo>
                <a:lnTo>
                  <a:pt x="0" y="552"/>
                </a:lnTo>
                <a:lnTo>
                  <a:pt x="349" y="608"/>
                </a:lnTo>
                <a:lnTo>
                  <a:pt x="400" y="608"/>
                </a:lnTo>
                <a:lnTo>
                  <a:pt x="400" y="536"/>
                </a:lnTo>
                <a:cubicBezTo>
                  <a:pt x="445" y="533"/>
                  <a:pt x="480" y="501"/>
                  <a:pt x="490" y="460"/>
                </a:cubicBezTo>
                <a:cubicBezTo>
                  <a:pt x="512" y="445"/>
                  <a:pt x="533" y="424"/>
                  <a:pt x="548" y="402"/>
                </a:cubicBezTo>
                <a:cubicBezTo>
                  <a:pt x="592" y="392"/>
                  <a:pt x="624" y="352"/>
                  <a:pt x="624" y="306"/>
                </a:cubicBezTo>
                <a:cubicBezTo>
                  <a:pt x="624" y="279"/>
                  <a:pt x="615" y="253"/>
                  <a:pt x="596" y="23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47" name="Freeform 13"/>
          <p:cNvSpPr>
            <a:spLocks/>
          </p:cNvSpPr>
          <p:nvPr/>
        </p:nvSpPr>
        <p:spPr bwMode="auto">
          <a:xfrm>
            <a:off x="4986799" y="2252852"/>
            <a:ext cx="182563" cy="309562"/>
          </a:xfrm>
          <a:custGeom>
            <a:avLst/>
            <a:gdLst>
              <a:gd name="T0" fmla="*/ 115 w 115"/>
              <a:gd name="T1" fmla="*/ 0 h 195"/>
              <a:gd name="T2" fmla="*/ 0 w 115"/>
              <a:gd name="T3" fmla="*/ 19 h 195"/>
              <a:gd name="T4" fmla="*/ 0 w 115"/>
              <a:gd name="T5" fmla="*/ 177 h 195"/>
              <a:gd name="T6" fmla="*/ 115 w 115"/>
              <a:gd name="T7" fmla="*/ 195 h 195"/>
              <a:gd name="T8" fmla="*/ 115 w 115"/>
              <a:gd name="T9" fmla="*/ 0 h 195"/>
            </a:gdLst>
            <a:ahLst/>
            <a:cxnLst>
              <a:cxn ang="0">
                <a:pos x="T0" y="T1"/>
              </a:cxn>
              <a:cxn ang="0">
                <a:pos x="T2" y="T3"/>
              </a:cxn>
              <a:cxn ang="0">
                <a:pos x="T4" y="T5"/>
              </a:cxn>
              <a:cxn ang="0">
                <a:pos x="T6" y="T7"/>
              </a:cxn>
              <a:cxn ang="0">
                <a:pos x="T8" y="T9"/>
              </a:cxn>
            </a:cxnLst>
            <a:rect l="0" t="0" r="r" b="b"/>
            <a:pathLst>
              <a:path w="115" h="195">
                <a:moveTo>
                  <a:pt x="115" y="0"/>
                </a:moveTo>
                <a:lnTo>
                  <a:pt x="0" y="19"/>
                </a:lnTo>
                <a:lnTo>
                  <a:pt x="0" y="177"/>
                </a:lnTo>
                <a:lnTo>
                  <a:pt x="115" y="195"/>
                </a:lnTo>
                <a:lnTo>
                  <a:pt x="115" y="0"/>
                </a:lnTo>
                <a:close/>
              </a:path>
            </a:pathLst>
          </a:custGeom>
          <a:solidFill>
            <a:srgbClr val="237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48" name="Freeform 14"/>
          <p:cNvSpPr>
            <a:spLocks/>
          </p:cNvSpPr>
          <p:nvPr/>
        </p:nvSpPr>
        <p:spPr bwMode="auto">
          <a:xfrm>
            <a:off x="5042362" y="2340164"/>
            <a:ext cx="69850" cy="128587"/>
          </a:xfrm>
          <a:custGeom>
            <a:avLst/>
            <a:gdLst>
              <a:gd name="T0" fmla="*/ 65 w 116"/>
              <a:gd name="T1" fmla="*/ 0 h 213"/>
              <a:gd name="T2" fmla="*/ 8 w 116"/>
              <a:gd name="T3" fmla="*/ 42 h 213"/>
              <a:gd name="T4" fmla="*/ 32 w 116"/>
              <a:gd name="T5" fmla="*/ 111 h 213"/>
              <a:gd name="T6" fmla="*/ 72 w 116"/>
              <a:gd name="T7" fmla="*/ 160 h 213"/>
              <a:gd name="T8" fmla="*/ 41 w 116"/>
              <a:gd name="T9" fmla="*/ 170 h 213"/>
              <a:gd name="T10" fmla="*/ 4 w 116"/>
              <a:gd name="T11" fmla="*/ 149 h 213"/>
              <a:gd name="T12" fmla="*/ 4 w 116"/>
              <a:gd name="T13" fmla="*/ 173 h 213"/>
              <a:gd name="T14" fmla="*/ 4 w 116"/>
              <a:gd name="T15" fmla="*/ 188 h 213"/>
              <a:gd name="T16" fmla="*/ 11 w 116"/>
              <a:gd name="T17" fmla="*/ 196 h 213"/>
              <a:gd name="T18" fmla="*/ 110 w 116"/>
              <a:gd name="T19" fmla="*/ 170 h 213"/>
              <a:gd name="T20" fmla="*/ 104 w 116"/>
              <a:gd name="T21" fmla="*/ 114 h 213"/>
              <a:gd name="T22" fmla="*/ 60 w 116"/>
              <a:gd name="T23" fmla="*/ 80 h 213"/>
              <a:gd name="T24" fmla="*/ 43 w 116"/>
              <a:gd name="T25" fmla="*/ 63 h 213"/>
              <a:gd name="T26" fmla="*/ 48 w 116"/>
              <a:gd name="T27" fmla="*/ 39 h 213"/>
              <a:gd name="T28" fmla="*/ 105 w 116"/>
              <a:gd name="T29" fmla="*/ 45 h 213"/>
              <a:gd name="T30" fmla="*/ 105 w 116"/>
              <a:gd name="T31" fmla="*/ 13 h 213"/>
              <a:gd name="T32" fmla="*/ 105 w 116"/>
              <a:gd name="T33" fmla="*/ 5 h 213"/>
              <a:gd name="T34" fmla="*/ 100 w 116"/>
              <a:gd name="T35" fmla="*/ 2 h 213"/>
              <a:gd name="T36" fmla="*/ 65 w 116"/>
              <a:gd name="T3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213">
                <a:moveTo>
                  <a:pt x="65" y="0"/>
                </a:moveTo>
                <a:cubicBezTo>
                  <a:pt x="40" y="2"/>
                  <a:pt x="16" y="16"/>
                  <a:pt x="8" y="42"/>
                </a:cubicBezTo>
                <a:cubicBezTo>
                  <a:pt x="0" y="69"/>
                  <a:pt x="9" y="95"/>
                  <a:pt x="32" y="111"/>
                </a:cubicBezTo>
                <a:cubicBezTo>
                  <a:pt x="46" y="122"/>
                  <a:pt x="84" y="135"/>
                  <a:pt x="72" y="160"/>
                </a:cubicBezTo>
                <a:cubicBezTo>
                  <a:pt x="65" y="172"/>
                  <a:pt x="52" y="172"/>
                  <a:pt x="41" y="170"/>
                </a:cubicBezTo>
                <a:cubicBezTo>
                  <a:pt x="27" y="168"/>
                  <a:pt x="16" y="160"/>
                  <a:pt x="4" y="149"/>
                </a:cubicBezTo>
                <a:cubicBezTo>
                  <a:pt x="4" y="157"/>
                  <a:pt x="4" y="165"/>
                  <a:pt x="4" y="173"/>
                </a:cubicBezTo>
                <a:cubicBezTo>
                  <a:pt x="4" y="178"/>
                  <a:pt x="4" y="183"/>
                  <a:pt x="4" y="188"/>
                </a:cubicBezTo>
                <a:cubicBezTo>
                  <a:pt x="4" y="192"/>
                  <a:pt x="6" y="192"/>
                  <a:pt x="11" y="196"/>
                </a:cubicBezTo>
                <a:cubicBezTo>
                  <a:pt x="43" y="213"/>
                  <a:pt x="97" y="210"/>
                  <a:pt x="110" y="170"/>
                </a:cubicBezTo>
                <a:cubicBezTo>
                  <a:pt x="116" y="152"/>
                  <a:pt x="115" y="130"/>
                  <a:pt x="104" y="114"/>
                </a:cubicBezTo>
                <a:cubicBezTo>
                  <a:pt x="92" y="98"/>
                  <a:pt x="76" y="90"/>
                  <a:pt x="60" y="80"/>
                </a:cubicBezTo>
                <a:cubicBezTo>
                  <a:pt x="54" y="76"/>
                  <a:pt x="46" y="71"/>
                  <a:pt x="43" y="63"/>
                </a:cubicBezTo>
                <a:cubicBezTo>
                  <a:pt x="40" y="55"/>
                  <a:pt x="41" y="45"/>
                  <a:pt x="48" y="39"/>
                </a:cubicBezTo>
                <a:cubicBezTo>
                  <a:pt x="64" y="24"/>
                  <a:pt x="91" y="34"/>
                  <a:pt x="105" y="45"/>
                </a:cubicBezTo>
                <a:cubicBezTo>
                  <a:pt x="105" y="34"/>
                  <a:pt x="105" y="23"/>
                  <a:pt x="105" y="13"/>
                </a:cubicBezTo>
                <a:cubicBezTo>
                  <a:pt x="105" y="10"/>
                  <a:pt x="105" y="8"/>
                  <a:pt x="105" y="5"/>
                </a:cubicBezTo>
                <a:cubicBezTo>
                  <a:pt x="105" y="2"/>
                  <a:pt x="104" y="2"/>
                  <a:pt x="100" y="2"/>
                </a:cubicBezTo>
                <a:cubicBezTo>
                  <a:pt x="91" y="0"/>
                  <a:pt x="78" y="0"/>
                  <a:pt x="65" y="0"/>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49" name="Freeform 15"/>
          <p:cNvSpPr>
            <a:spLocks/>
          </p:cNvSpPr>
          <p:nvPr/>
        </p:nvSpPr>
        <p:spPr bwMode="auto">
          <a:xfrm>
            <a:off x="5180474" y="2298889"/>
            <a:ext cx="123825" cy="223837"/>
          </a:xfrm>
          <a:custGeom>
            <a:avLst/>
            <a:gdLst>
              <a:gd name="T0" fmla="*/ 157 w 206"/>
              <a:gd name="T1" fmla="*/ 133 h 371"/>
              <a:gd name="T2" fmla="*/ 147 w 206"/>
              <a:gd name="T3" fmla="*/ 134 h 371"/>
              <a:gd name="T4" fmla="*/ 72 w 206"/>
              <a:gd name="T5" fmla="*/ 59 h 371"/>
              <a:gd name="T6" fmla="*/ 74 w 206"/>
              <a:gd name="T7" fmla="*/ 50 h 371"/>
              <a:gd name="T8" fmla="*/ 24 w 206"/>
              <a:gd name="T9" fmla="*/ 0 h 371"/>
              <a:gd name="T10" fmla="*/ 0 w 206"/>
              <a:gd name="T11" fmla="*/ 6 h 371"/>
              <a:gd name="T12" fmla="*/ 0 w 206"/>
              <a:gd name="T13" fmla="*/ 94 h 371"/>
              <a:gd name="T14" fmla="*/ 24 w 206"/>
              <a:gd name="T15" fmla="*/ 101 h 371"/>
              <a:gd name="T16" fmla="*/ 61 w 206"/>
              <a:gd name="T17" fmla="*/ 85 h 371"/>
              <a:gd name="T18" fmla="*/ 123 w 206"/>
              <a:gd name="T19" fmla="*/ 149 h 371"/>
              <a:gd name="T20" fmla="*/ 107 w 206"/>
              <a:gd name="T21" fmla="*/ 186 h 371"/>
              <a:gd name="T22" fmla="*/ 123 w 206"/>
              <a:gd name="T23" fmla="*/ 222 h 371"/>
              <a:gd name="T24" fmla="*/ 61 w 206"/>
              <a:gd name="T25" fmla="*/ 286 h 371"/>
              <a:gd name="T26" fmla="*/ 24 w 206"/>
              <a:gd name="T27" fmla="*/ 270 h 371"/>
              <a:gd name="T28" fmla="*/ 0 w 206"/>
              <a:gd name="T29" fmla="*/ 277 h 371"/>
              <a:gd name="T30" fmla="*/ 0 w 206"/>
              <a:gd name="T31" fmla="*/ 365 h 371"/>
              <a:gd name="T32" fmla="*/ 24 w 206"/>
              <a:gd name="T33" fmla="*/ 371 h 371"/>
              <a:gd name="T34" fmla="*/ 74 w 206"/>
              <a:gd name="T35" fmla="*/ 322 h 371"/>
              <a:gd name="T36" fmla="*/ 72 w 206"/>
              <a:gd name="T37" fmla="*/ 312 h 371"/>
              <a:gd name="T38" fmla="*/ 146 w 206"/>
              <a:gd name="T39" fmla="*/ 237 h 371"/>
              <a:gd name="T40" fmla="*/ 155 w 206"/>
              <a:gd name="T41" fmla="*/ 238 h 371"/>
              <a:gd name="T42" fmla="*/ 205 w 206"/>
              <a:gd name="T43" fmla="*/ 189 h 371"/>
              <a:gd name="T44" fmla="*/ 157 w 206"/>
              <a:gd name="T45" fmla="*/ 1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371">
                <a:moveTo>
                  <a:pt x="157" y="133"/>
                </a:moveTo>
                <a:cubicBezTo>
                  <a:pt x="154" y="133"/>
                  <a:pt x="150" y="133"/>
                  <a:pt x="147" y="134"/>
                </a:cubicBezTo>
                <a:cubicBezTo>
                  <a:pt x="134" y="101"/>
                  <a:pt x="107" y="74"/>
                  <a:pt x="72" y="59"/>
                </a:cubicBezTo>
                <a:cubicBezTo>
                  <a:pt x="72" y="56"/>
                  <a:pt x="74" y="53"/>
                  <a:pt x="74" y="50"/>
                </a:cubicBezTo>
                <a:cubicBezTo>
                  <a:pt x="74" y="22"/>
                  <a:pt x="51" y="0"/>
                  <a:pt x="24" y="0"/>
                </a:cubicBezTo>
                <a:cubicBezTo>
                  <a:pt x="16" y="0"/>
                  <a:pt x="8" y="2"/>
                  <a:pt x="0" y="6"/>
                </a:cubicBezTo>
                <a:lnTo>
                  <a:pt x="0" y="94"/>
                </a:lnTo>
                <a:cubicBezTo>
                  <a:pt x="6" y="98"/>
                  <a:pt x="14" y="101"/>
                  <a:pt x="24" y="101"/>
                </a:cubicBezTo>
                <a:cubicBezTo>
                  <a:pt x="38" y="101"/>
                  <a:pt x="51" y="94"/>
                  <a:pt x="61" y="85"/>
                </a:cubicBezTo>
                <a:cubicBezTo>
                  <a:pt x="90" y="96"/>
                  <a:pt x="112" y="118"/>
                  <a:pt x="123" y="149"/>
                </a:cubicBezTo>
                <a:cubicBezTo>
                  <a:pt x="114" y="158"/>
                  <a:pt x="107" y="171"/>
                  <a:pt x="107" y="186"/>
                </a:cubicBezTo>
                <a:cubicBezTo>
                  <a:pt x="107" y="200"/>
                  <a:pt x="114" y="213"/>
                  <a:pt x="123" y="222"/>
                </a:cubicBezTo>
                <a:cubicBezTo>
                  <a:pt x="112" y="251"/>
                  <a:pt x="90" y="275"/>
                  <a:pt x="61" y="286"/>
                </a:cubicBezTo>
                <a:cubicBezTo>
                  <a:pt x="51" y="277"/>
                  <a:pt x="38" y="270"/>
                  <a:pt x="24" y="270"/>
                </a:cubicBezTo>
                <a:cubicBezTo>
                  <a:pt x="16" y="270"/>
                  <a:pt x="8" y="272"/>
                  <a:pt x="0" y="277"/>
                </a:cubicBezTo>
                <a:lnTo>
                  <a:pt x="0" y="365"/>
                </a:lnTo>
                <a:cubicBezTo>
                  <a:pt x="6" y="368"/>
                  <a:pt x="14" y="371"/>
                  <a:pt x="24" y="371"/>
                </a:cubicBezTo>
                <a:cubicBezTo>
                  <a:pt x="51" y="371"/>
                  <a:pt x="74" y="349"/>
                  <a:pt x="74" y="322"/>
                </a:cubicBezTo>
                <a:cubicBezTo>
                  <a:pt x="74" y="318"/>
                  <a:pt x="74" y="315"/>
                  <a:pt x="72" y="312"/>
                </a:cubicBezTo>
                <a:cubicBezTo>
                  <a:pt x="106" y="298"/>
                  <a:pt x="133" y="272"/>
                  <a:pt x="146" y="237"/>
                </a:cubicBezTo>
                <a:cubicBezTo>
                  <a:pt x="149" y="237"/>
                  <a:pt x="152" y="238"/>
                  <a:pt x="155" y="238"/>
                </a:cubicBezTo>
                <a:cubicBezTo>
                  <a:pt x="182" y="238"/>
                  <a:pt x="205" y="216"/>
                  <a:pt x="205" y="189"/>
                </a:cubicBezTo>
                <a:cubicBezTo>
                  <a:pt x="206" y="155"/>
                  <a:pt x="184" y="133"/>
                  <a:pt x="157" y="133"/>
                </a:cubicBezTo>
                <a:close/>
              </a:path>
            </a:pathLst>
          </a:custGeom>
          <a:solidFill>
            <a:srgbClr val="2073B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0" name="Freeform 10"/>
          <p:cNvSpPr>
            <a:spLocks/>
          </p:cNvSpPr>
          <p:nvPr/>
        </p:nvSpPr>
        <p:spPr bwMode="auto">
          <a:xfrm>
            <a:off x="5437649" y="2268043"/>
            <a:ext cx="403225" cy="735012"/>
          </a:xfrm>
          <a:custGeom>
            <a:avLst/>
            <a:gdLst>
              <a:gd name="T0" fmla="*/ 0 w 672"/>
              <a:gd name="T1" fmla="*/ 1216 h 1216"/>
              <a:gd name="T2" fmla="*/ 0 w 672"/>
              <a:gd name="T3" fmla="*/ 112 h 1216"/>
              <a:gd name="T4" fmla="*/ 112 w 672"/>
              <a:gd name="T5" fmla="*/ 0 h 1216"/>
              <a:gd name="T6" fmla="*/ 560 w 672"/>
              <a:gd name="T7" fmla="*/ 0 h 1216"/>
              <a:gd name="T8" fmla="*/ 672 w 672"/>
              <a:gd name="T9" fmla="*/ 112 h 1216"/>
              <a:gd name="T10" fmla="*/ 672 w 672"/>
              <a:gd name="T11" fmla="*/ 1216 h 1216"/>
              <a:gd name="T12" fmla="*/ 0 w 67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672" h="1216">
                <a:moveTo>
                  <a:pt x="0" y="1216"/>
                </a:moveTo>
                <a:lnTo>
                  <a:pt x="0" y="112"/>
                </a:lnTo>
                <a:cubicBezTo>
                  <a:pt x="0" y="50"/>
                  <a:pt x="50" y="0"/>
                  <a:pt x="112" y="0"/>
                </a:cubicBezTo>
                <a:lnTo>
                  <a:pt x="560" y="0"/>
                </a:lnTo>
                <a:cubicBezTo>
                  <a:pt x="623" y="0"/>
                  <a:pt x="672" y="50"/>
                  <a:pt x="672" y="112"/>
                </a:cubicBezTo>
                <a:lnTo>
                  <a:pt x="672" y="1216"/>
                </a:lnTo>
                <a:lnTo>
                  <a:pt x="0" y="121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1" name="Freeform 11"/>
          <p:cNvSpPr>
            <a:spLocks noEditPoints="1"/>
          </p:cNvSpPr>
          <p:nvPr/>
        </p:nvSpPr>
        <p:spPr bwMode="auto">
          <a:xfrm>
            <a:off x="5466224" y="2298205"/>
            <a:ext cx="346075" cy="676275"/>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2" name="Freeform 12"/>
          <p:cNvSpPr>
            <a:spLocks/>
          </p:cNvSpPr>
          <p:nvPr/>
        </p:nvSpPr>
        <p:spPr bwMode="auto">
          <a:xfrm>
            <a:off x="5840874" y="2239468"/>
            <a:ext cx="374650" cy="366712"/>
          </a:xfrm>
          <a:custGeom>
            <a:avLst/>
            <a:gdLst>
              <a:gd name="T0" fmla="*/ 596 w 624"/>
              <a:gd name="T1" fmla="*/ 236 h 608"/>
              <a:gd name="T2" fmla="*/ 548 w 624"/>
              <a:gd name="T3" fmla="*/ 208 h 608"/>
              <a:gd name="T4" fmla="*/ 490 w 624"/>
              <a:gd name="T5" fmla="*/ 151 h 608"/>
              <a:gd name="T6" fmla="*/ 400 w 624"/>
              <a:gd name="T7" fmla="*/ 72 h 608"/>
              <a:gd name="T8" fmla="*/ 400 w 624"/>
              <a:gd name="T9" fmla="*/ 0 h 608"/>
              <a:gd name="T10" fmla="*/ 349 w 624"/>
              <a:gd name="T11" fmla="*/ 0 h 608"/>
              <a:gd name="T12" fmla="*/ 0 w 624"/>
              <a:gd name="T13" fmla="*/ 55 h 608"/>
              <a:gd name="T14" fmla="*/ 0 w 624"/>
              <a:gd name="T15" fmla="*/ 552 h 608"/>
              <a:gd name="T16" fmla="*/ 349 w 624"/>
              <a:gd name="T17" fmla="*/ 608 h 608"/>
              <a:gd name="T18" fmla="*/ 400 w 624"/>
              <a:gd name="T19" fmla="*/ 608 h 608"/>
              <a:gd name="T20" fmla="*/ 400 w 624"/>
              <a:gd name="T21" fmla="*/ 536 h 608"/>
              <a:gd name="T22" fmla="*/ 490 w 624"/>
              <a:gd name="T23" fmla="*/ 460 h 608"/>
              <a:gd name="T24" fmla="*/ 548 w 624"/>
              <a:gd name="T25" fmla="*/ 402 h 608"/>
              <a:gd name="T26" fmla="*/ 624 w 624"/>
              <a:gd name="T27" fmla="*/ 306 h 608"/>
              <a:gd name="T28" fmla="*/ 596 w 624"/>
              <a:gd name="T29" fmla="*/ 23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608">
                <a:moveTo>
                  <a:pt x="596" y="236"/>
                </a:moveTo>
                <a:cubicBezTo>
                  <a:pt x="583" y="223"/>
                  <a:pt x="565" y="213"/>
                  <a:pt x="548" y="208"/>
                </a:cubicBezTo>
                <a:cubicBezTo>
                  <a:pt x="533" y="184"/>
                  <a:pt x="514" y="165"/>
                  <a:pt x="490" y="151"/>
                </a:cubicBezTo>
                <a:cubicBezTo>
                  <a:pt x="480" y="108"/>
                  <a:pt x="445" y="76"/>
                  <a:pt x="400" y="72"/>
                </a:cubicBezTo>
                <a:lnTo>
                  <a:pt x="400" y="0"/>
                </a:lnTo>
                <a:lnTo>
                  <a:pt x="349" y="0"/>
                </a:lnTo>
                <a:lnTo>
                  <a:pt x="0" y="55"/>
                </a:lnTo>
                <a:lnTo>
                  <a:pt x="0" y="552"/>
                </a:lnTo>
                <a:lnTo>
                  <a:pt x="349" y="608"/>
                </a:lnTo>
                <a:lnTo>
                  <a:pt x="400" y="608"/>
                </a:lnTo>
                <a:lnTo>
                  <a:pt x="400" y="536"/>
                </a:lnTo>
                <a:cubicBezTo>
                  <a:pt x="445" y="533"/>
                  <a:pt x="480" y="501"/>
                  <a:pt x="490" y="460"/>
                </a:cubicBezTo>
                <a:cubicBezTo>
                  <a:pt x="512" y="445"/>
                  <a:pt x="533" y="424"/>
                  <a:pt x="548" y="402"/>
                </a:cubicBezTo>
                <a:cubicBezTo>
                  <a:pt x="592" y="392"/>
                  <a:pt x="624" y="352"/>
                  <a:pt x="624" y="306"/>
                </a:cubicBezTo>
                <a:cubicBezTo>
                  <a:pt x="624" y="279"/>
                  <a:pt x="615" y="253"/>
                  <a:pt x="596" y="23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3" name="Freeform 13"/>
          <p:cNvSpPr>
            <a:spLocks/>
          </p:cNvSpPr>
          <p:nvPr/>
        </p:nvSpPr>
        <p:spPr bwMode="auto">
          <a:xfrm>
            <a:off x="5869449" y="2268043"/>
            <a:ext cx="182563" cy="309562"/>
          </a:xfrm>
          <a:custGeom>
            <a:avLst/>
            <a:gdLst>
              <a:gd name="T0" fmla="*/ 115 w 115"/>
              <a:gd name="T1" fmla="*/ 0 h 195"/>
              <a:gd name="T2" fmla="*/ 0 w 115"/>
              <a:gd name="T3" fmla="*/ 19 h 195"/>
              <a:gd name="T4" fmla="*/ 0 w 115"/>
              <a:gd name="T5" fmla="*/ 177 h 195"/>
              <a:gd name="T6" fmla="*/ 115 w 115"/>
              <a:gd name="T7" fmla="*/ 195 h 195"/>
              <a:gd name="T8" fmla="*/ 115 w 115"/>
              <a:gd name="T9" fmla="*/ 0 h 195"/>
            </a:gdLst>
            <a:ahLst/>
            <a:cxnLst>
              <a:cxn ang="0">
                <a:pos x="T0" y="T1"/>
              </a:cxn>
              <a:cxn ang="0">
                <a:pos x="T2" y="T3"/>
              </a:cxn>
              <a:cxn ang="0">
                <a:pos x="T4" y="T5"/>
              </a:cxn>
              <a:cxn ang="0">
                <a:pos x="T6" y="T7"/>
              </a:cxn>
              <a:cxn ang="0">
                <a:pos x="T8" y="T9"/>
              </a:cxn>
            </a:cxnLst>
            <a:rect l="0" t="0" r="r" b="b"/>
            <a:pathLst>
              <a:path w="115" h="195">
                <a:moveTo>
                  <a:pt x="115" y="0"/>
                </a:moveTo>
                <a:lnTo>
                  <a:pt x="0" y="19"/>
                </a:lnTo>
                <a:lnTo>
                  <a:pt x="0" y="177"/>
                </a:lnTo>
                <a:lnTo>
                  <a:pt x="115" y="195"/>
                </a:lnTo>
                <a:lnTo>
                  <a:pt x="115" y="0"/>
                </a:lnTo>
                <a:close/>
              </a:path>
            </a:pathLst>
          </a:custGeom>
          <a:solidFill>
            <a:srgbClr val="237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4" name="Freeform 14"/>
          <p:cNvSpPr>
            <a:spLocks/>
          </p:cNvSpPr>
          <p:nvPr/>
        </p:nvSpPr>
        <p:spPr bwMode="auto">
          <a:xfrm>
            <a:off x="5925012" y="2355355"/>
            <a:ext cx="69850" cy="128587"/>
          </a:xfrm>
          <a:custGeom>
            <a:avLst/>
            <a:gdLst>
              <a:gd name="T0" fmla="*/ 65 w 116"/>
              <a:gd name="T1" fmla="*/ 0 h 213"/>
              <a:gd name="T2" fmla="*/ 8 w 116"/>
              <a:gd name="T3" fmla="*/ 42 h 213"/>
              <a:gd name="T4" fmla="*/ 32 w 116"/>
              <a:gd name="T5" fmla="*/ 111 h 213"/>
              <a:gd name="T6" fmla="*/ 72 w 116"/>
              <a:gd name="T7" fmla="*/ 160 h 213"/>
              <a:gd name="T8" fmla="*/ 41 w 116"/>
              <a:gd name="T9" fmla="*/ 170 h 213"/>
              <a:gd name="T10" fmla="*/ 4 w 116"/>
              <a:gd name="T11" fmla="*/ 149 h 213"/>
              <a:gd name="T12" fmla="*/ 4 w 116"/>
              <a:gd name="T13" fmla="*/ 173 h 213"/>
              <a:gd name="T14" fmla="*/ 4 w 116"/>
              <a:gd name="T15" fmla="*/ 188 h 213"/>
              <a:gd name="T16" fmla="*/ 11 w 116"/>
              <a:gd name="T17" fmla="*/ 196 h 213"/>
              <a:gd name="T18" fmla="*/ 110 w 116"/>
              <a:gd name="T19" fmla="*/ 170 h 213"/>
              <a:gd name="T20" fmla="*/ 104 w 116"/>
              <a:gd name="T21" fmla="*/ 114 h 213"/>
              <a:gd name="T22" fmla="*/ 60 w 116"/>
              <a:gd name="T23" fmla="*/ 80 h 213"/>
              <a:gd name="T24" fmla="*/ 43 w 116"/>
              <a:gd name="T25" fmla="*/ 63 h 213"/>
              <a:gd name="T26" fmla="*/ 48 w 116"/>
              <a:gd name="T27" fmla="*/ 39 h 213"/>
              <a:gd name="T28" fmla="*/ 105 w 116"/>
              <a:gd name="T29" fmla="*/ 45 h 213"/>
              <a:gd name="T30" fmla="*/ 105 w 116"/>
              <a:gd name="T31" fmla="*/ 13 h 213"/>
              <a:gd name="T32" fmla="*/ 105 w 116"/>
              <a:gd name="T33" fmla="*/ 5 h 213"/>
              <a:gd name="T34" fmla="*/ 100 w 116"/>
              <a:gd name="T35" fmla="*/ 2 h 213"/>
              <a:gd name="T36" fmla="*/ 65 w 116"/>
              <a:gd name="T3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213">
                <a:moveTo>
                  <a:pt x="65" y="0"/>
                </a:moveTo>
                <a:cubicBezTo>
                  <a:pt x="40" y="2"/>
                  <a:pt x="16" y="16"/>
                  <a:pt x="8" y="42"/>
                </a:cubicBezTo>
                <a:cubicBezTo>
                  <a:pt x="0" y="69"/>
                  <a:pt x="9" y="95"/>
                  <a:pt x="32" y="111"/>
                </a:cubicBezTo>
                <a:cubicBezTo>
                  <a:pt x="46" y="122"/>
                  <a:pt x="84" y="135"/>
                  <a:pt x="72" y="160"/>
                </a:cubicBezTo>
                <a:cubicBezTo>
                  <a:pt x="65" y="172"/>
                  <a:pt x="52" y="172"/>
                  <a:pt x="41" y="170"/>
                </a:cubicBezTo>
                <a:cubicBezTo>
                  <a:pt x="27" y="168"/>
                  <a:pt x="16" y="160"/>
                  <a:pt x="4" y="149"/>
                </a:cubicBezTo>
                <a:cubicBezTo>
                  <a:pt x="4" y="157"/>
                  <a:pt x="4" y="165"/>
                  <a:pt x="4" y="173"/>
                </a:cubicBezTo>
                <a:cubicBezTo>
                  <a:pt x="4" y="178"/>
                  <a:pt x="4" y="183"/>
                  <a:pt x="4" y="188"/>
                </a:cubicBezTo>
                <a:cubicBezTo>
                  <a:pt x="4" y="192"/>
                  <a:pt x="6" y="192"/>
                  <a:pt x="11" y="196"/>
                </a:cubicBezTo>
                <a:cubicBezTo>
                  <a:pt x="43" y="213"/>
                  <a:pt x="97" y="210"/>
                  <a:pt x="110" y="170"/>
                </a:cubicBezTo>
                <a:cubicBezTo>
                  <a:pt x="116" y="152"/>
                  <a:pt x="115" y="130"/>
                  <a:pt x="104" y="114"/>
                </a:cubicBezTo>
                <a:cubicBezTo>
                  <a:pt x="92" y="98"/>
                  <a:pt x="76" y="90"/>
                  <a:pt x="60" y="80"/>
                </a:cubicBezTo>
                <a:cubicBezTo>
                  <a:pt x="54" y="76"/>
                  <a:pt x="46" y="71"/>
                  <a:pt x="43" y="63"/>
                </a:cubicBezTo>
                <a:cubicBezTo>
                  <a:pt x="40" y="55"/>
                  <a:pt x="41" y="45"/>
                  <a:pt x="48" y="39"/>
                </a:cubicBezTo>
                <a:cubicBezTo>
                  <a:pt x="64" y="24"/>
                  <a:pt x="91" y="34"/>
                  <a:pt x="105" y="45"/>
                </a:cubicBezTo>
                <a:cubicBezTo>
                  <a:pt x="105" y="34"/>
                  <a:pt x="105" y="23"/>
                  <a:pt x="105" y="13"/>
                </a:cubicBezTo>
                <a:cubicBezTo>
                  <a:pt x="105" y="10"/>
                  <a:pt x="105" y="8"/>
                  <a:pt x="105" y="5"/>
                </a:cubicBezTo>
                <a:cubicBezTo>
                  <a:pt x="105" y="2"/>
                  <a:pt x="104" y="2"/>
                  <a:pt x="100" y="2"/>
                </a:cubicBezTo>
                <a:cubicBezTo>
                  <a:pt x="91" y="0"/>
                  <a:pt x="78" y="0"/>
                  <a:pt x="65" y="0"/>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5" name="Freeform 15"/>
          <p:cNvSpPr>
            <a:spLocks/>
          </p:cNvSpPr>
          <p:nvPr/>
        </p:nvSpPr>
        <p:spPr bwMode="auto">
          <a:xfrm>
            <a:off x="6063124" y="2314080"/>
            <a:ext cx="123825" cy="223837"/>
          </a:xfrm>
          <a:custGeom>
            <a:avLst/>
            <a:gdLst>
              <a:gd name="T0" fmla="*/ 157 w 206"/>
              <a:gd name="T1" fmla="*/ 133 h 371"/>
              <a:gd name="T2" fmla="*/ 147 w 206"/>
              <a:gd name="T3" fmla="*/ 134 h 371"/>
              <a:gd name="T4" fmla="*/ 72 w 206"/>
              <a:gd name="T5" fmla="*/ 59 h 371"/>
              <a:gd name="T6" fmla="*/ 74 w 206"/>
              <a:gd name="T7" fmla="*/ 50 h 371"/>
              <a:gd name="T8" fmla="*/ 24 w 206"/>
              <a:gd name="T9" fmla="*/ 0 h 371"/>
              <a:gd name="T10" fmla="*/ 0 w 206"/>
              <a:gd name="T11" fmla="*/ 6 h 371"/>
              <a:gd name="T12" fmla="*/ 0 w 206"/>
              <a:gd name="T13" fmla="*/ 94 h 371"/>
              <a:gd name="T14" fmla="*/ 24 w 206"/>
              <a:gd name="T15" fmla="*/ 101 h 371"/>
              <a:gd name="T16" fmla="*/ 61 w 206"/>
              <a:gd name="T17" fmla="*/ 85 h 371"/>
              <a:gd name="T18" fmla="*/ 123 w 206"/>
              <a:gd name="T19" fmla="*/ 149 h 371"/>
              <a:gd name="T20" fmla="*/ 107 w 206"/>
              <a:gd name="T21" fmla="*/ 186 h 371"/>
              <a:gd name="T22" fmla="*/ 123 w 206"/>
              <a:gd name="T23" fmla="*/ 222 h 371"/>
              <a:gd name="T24" fmla="*/ 61 w 206"/>
              <a:gd name="T25" fmla="*/ 286 h 371"/>
              <a:gd name="T26" fmla="*/ 24 w 206"/>
              <a:gd name="T27" fmla="*/ 270 h 371"/>
              <a:gd name="T28" fmla="*/ 0 w 206"/>
              <a:gd name="T29" fmla="*/ 277 h 371"/>
              <a:gd name="T30" fmla="*/ 0 w 206"/>
              <a:gd name="T31" fmla="*/ 365 h 371"/>
              <a:gd name="T32" fmla="*/ 24 w 206"/>
              <a:gd name="T33" fmla="*/ 371 h 371"/>
              <a:gd name="T34" fmla="*/ 74 w 206"/>
              <a:gd name="T35" fmla="*/ 322 h 371"/>
              <a:gd name="T36" fmla="*/ 72 w 206"/>
              <a:gd name="T37" fmla="*/ 312 h 371"/>
              <a:gd name="T38" fmla="*/ 146 w 206"/>
              <a:gd name="T39" fmla="*/ 237 h 371"/>
              <a:gd name="T40" fmla="*/ 155 w 206"/>
              <a:gd name="T41" fmla="*/ 238 h 371"/>
              <a:gd name="T42" fmla="*/ 205 w 206"/>
              <a:gd name="T43" fmla="*/ 189 h 371"/>
              <a:gd name="T44" fmla="*/ 157 w 206"/>
              <a:gd name="T45" fmla="*/ 1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371">
                <a:moveTo>
                  <a:pt x="157" y="133"/>
                </a:moveTo>
                <a:cubicBezTo>
                  <a:pt x="154" y="133"/>
                  <a:pt x="150" y="133"/>
                  <a:pt x="147" y="134"/>
                </a:cubicBezTo>
                <a:cubicBezTo>
                  <a:pt x="134" y="101"/>
                  <a:pt x="107" y="74"/>
                  <a:pt x="72" y="59"/>
                </a:cubicBezTo>
                <a:cubicBezTo>
                  <a:pt x="72" y="56"/>
                  <a:pt x="74" y="53"/>
                  <a:pt x="74" y="50"/>
                </a:cubicBezTo>
                <a:cubicBezTo>
                  <a:pt x="74" y="22"/>
                  <a:pt x="51" y="0"/>
                  <a:pt x="24" y="0"/>
                </a:cubicBezTo>
                <a:cubicBezTo>
                  <a:pt x="16" y="0"/>
                  <a:pt x="8" y="2"/>
                  <a:pt x="0" y="6"/>
                </a:cubicBezTo>
                <a:lnTo>
                  <a:pt x="0" y="94"/>
                </a:lnTo>
                <a:cubicBezTo>
                  <a:pt x="6" y="98"/>
                  <a:pt x="14" y="101"/>
                  <a:pt x="24" y="101"/>
                </a:cubicBezTo>
                <a:cubicBezTo>
                  <a:pt x="38" y="101"/>
                  <a:pt x="51" y="94"/>
                  <a:pt x="61" y="85"/>
                </a:cubicBezTo>
                <a:cubicBezTo>
                  <a:pt x="90" y="96"/>
                  <a:pt x="112" y="118"/>
                  <a:pt x="123" y="149"/>
                </a:cubicBezTo>
                <a:cubicBezTo>
                  <a:pt x="114" y="158"/>
                  <a:pt x="107" y="171"/>
                  <a:pt x="107" y="186"/>
                </a:cubicBezTo>
                <a:cubicBezTo>
                  <a:pt x="107" y="200"/>
                  <a:pt x="114" y="213"/>
                  <a:pt x="123" y="222"/>
                </a:cubicBezTo>
                <a:cubicBezTo>
                  <a:pt x="112" y="251"/>
                  <a:pt x="90" y="275"/>
                  <a:pt x="61" y="286"/>
                </a:cubicBezTo>
                <a:cubicBezTo>
                  <a:pt x="51" y="277"/>
                  <a:pt x="38" y="270"/>
                  <a:pt x="24" y="270"/>
                </a:cubicBezTo>
                <a:cubicBezTo>
                  <a:pt x="16" y="270"/>
                  <a:pt x="8" y="272"/>
                  <a:pt x="0" y="277"/>
                </a:cubicBezTo>
                <a:lnTo>
                  <a:pt x="0" y="365"/>
                </a:lnTo>
                <a:cubicBezTo>
                  <a:pt x="6" y="368"/>
                  <a:pt x="14" y="371"/>
                  <a:pt x="24" y="371"/>
                </a:cubicBezTo>
                <a:cubicBezTo>
                  <a:pt x="51" y="371"/>
                  <a:pt x="74" y="349"/>
                  <a:pt x="74" y="322"/>
                </a:cubicBezTo>
                <a:cubicBezTo>
                  <a:pt x="74" y="318"/>
                  <a:pt x="74" y="315"/>
                  <a:pt x="72" y="312"/>
                </a:cubicBezTo>
                <a:cubicBezTo>
                  <a:pt x="106" y="298"/>
                  <a:pt x="133" y="272"/>
                  <a:pt x="146" y="237"/>
                </a:cubicBezTo>
                <a:cubicBezTo>
                  <a:pt x="149" y="237"/>
                  <a:pt x="152" y="238"/>
                  <a:pt x="155" y="238"/>
                </a:cubicBezTo>
                <a:cubicBezTo>
                  <a:pt x="182" y="238"/>
                  <a:pt x="205" y="216"/>
                  <a:pt x="205" y="189"/>
                </a:cubicBezTo>
                <a:cubicBezTo>
                  <a:pt x="206" y="155"/>
                  <a:pt x="184" y="133"/>
                  <a:pt x="157" y="133"/>
                </a:cubicBezTo>
                <a:close/>
              </a:path>
            </a:pathLst>
          </a:custGeom>
          <a:solidFill>
            <a:srgbClr val="2073B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6" name="Freeform 10"/>
          <p:cNvSpPr>
            <a:spLocks/>
          </p:cNvSpPr>
          <p:nvPr/>
        </p:nvSpPr>
        <p:spPr bwMode="auto">
          <a:xfrm>
            <a:off x="6293312" y="2252852"/>
            <a:ext cx="403225" cy="735012"/>
          </a:xfrm>
          <a:custGeom>
            <a:avLst/>
            <a:gdLst>
              <a:gd name="T0" fmla="*/ 0 w 672"/>
              <a:gd name="T1" fmla="*/ 1216 h 1216"/>
              <a:gd name="T2" fmla="*/ 0 w 672"/>
              <a:gd name="T3" fmla="*/ 112 h 1216"/>
              <a:gd name="T4" fmla="*/ 112 w 672"/>
              <a:gd name="T5" fmla="*/ 0 h 1216"/>
              <a:gd name="T6" fmla="*/ 560 w 672"/>
              <a:gd name="T7" fmla="*/ 0 h 1216"/>
              <a:gd name="T8" fmla="*/ 672 w 672"/>
              <a:gd name="T9" fmla="*/ 112 h 1216"/>
              <a:gd name="T10" fmla="*/ 672 w 672"/>
              <a:gd name="T11" fmla="*/ 1216 h 1216"/>
              <a:gd name="T12" fmla="*/ 0 w 67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672" h="1216">
                <a:moveTo>
                  <a:pt x="0" y="1216"/>
                </a:moveTo>
                <a:lnTo>
                  <a:pt x="0" y="112"/>
                </a:lnTo>
                <a:cubicBezTo>
                  <a:pt x="0" y="50"/>
                  <a:pt x="50" y="0"/>
                  <a:pt x="112" y="0"/>
                </a:cubicBezTo>
                <a:lnTo>
                  <a:pt x="560" y="0"/>
                </a:lnTo>
                <a:cubicBezTo>
                  <a:pt x="623" y="0"/>
                  <a:pt x="672" y="50"/>
                  <a:pt x="672" y="112"/>
                </a:cubicBezTo>
                <a:lnTo>
                  <a:pt x="672" y="1216"/>
                </a:lnTo>
                <a:lnTo>
                  <a:pt x="0" y="121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7" name="Freeform 11"/>
          <p:cNvSpPr>
            <a:spLocks noEditPoints="1"/>
          </p:cNvSpPr>
          <p:nvPr/>
        </p:nvSpPr>
        <p:spPr bwMode="auto">
          <a:xfrm>
            <a:off x="6321887" y="2283014"/>
            <a:ext cx="346075" cy="676275"/>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8" name="Freeform 12"/>
          <p:cNvSpPr>
            <a:spLocks/>
          </p:cNvSpPr>
          <p:nvPr/>
        </p:nvSpPr>
        <p:spPr bwMode="auto">
          <a:xfrm>
            <a:off x="6696537" y="2224277"/>
            <a:ext cx="374650" cy="366712"/>
          </a:xfrm>
          <a:custGeom>
            <a:avLst/>
            <a:gdLst>
              <a:gd name="T0" fmla="*/ 596 w 624"/>
              <a:gd name="T1" fmla="*/ 236 h 608"/>
              <a:gd name="T2" fmla="*/ 548 w 624"/>
              <a:gd name="T3" fmla="*/ 208 h 608"/>
              <a:gd name="T4" fmla="*/ 490 w 624"/>
              <a:gd name="T5" fmla="*/ 151 h 608"/>
              <a:gd name="T6" fmla="*/ 400 w 624"/>
              <a:gd name="T7" fmla="*/ 72 h 608"/>
              <a:gd name="T8" fmla="*/ 400 w 624"/>
              <a:gd name="T9" fmla="*/ 0 h 608"/>
              <a:gd name="T10" fmla="*/ 349 w 624"/>
              <a:gd name="T11" fmla="*/ 0 h 608"/>
              <a:gd name="T12" fmla="*/ 0 w 624"/>
              <a:gd name="T13" fmla="*/ 55 h 608"/>
              <a:gd name="T14" fmla="*/ 0 w 624"/>
              <a:gd name="T15" fmla="*/ 552 h 608"/>
              <a:gd name="T16" fmla="*/ 349 w 624"/>
              <a:gd name="T17" fmla="*/ 608 h 608"/>
              <a:gd name="T18" fmla="*/ 400 w 624"/>
              <a:gd name="T19" fmla="*/ 608 h 608"/>
              <a:gd name="T20" fmla="*/ 400 w 624"/>
              <a:gd name="T21" fmla="*/ 536 h 608"/>
              <a:gd name="T22" fmla="*/ 490 w 624"/>
              <a:gd name="T23" fmla="*/ 460 h 608"/>
              <a:gd name="T24" fmla="*/ 548 w 624"/>
              <a:gd name="T25" fmla="*/ 402 h 608"/>
              <a:gd name="T26" fmla="*/ 624 w 624"/>
              <a:gd name="T27" fmla="*/ 306 h 608"/>
              <a:gd name="T28" fmla="*/ 596 w 624"/>
              <a:gd name="T29" fmla="*/ 23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608">
                <a:moveTo>
                  <a:pt x="596" y="236"/>
                </a:moveTo>
                <a:cubicBezTo>
                  <a:pt x="583" y="223"/>
                  <a:pt x="565" y="213"/>
                  <a:pt x="548" y="208"/>
                </a:cubicBezTo>
                <a:cubicBezTo>
                  <a:pt x="533" y="184"/>
                  <a:pt x="514" y="165"/>
                  <a:pt x="490" y="151"/>
                </a:cubicBezTo>
                <a:cubicBezTo>
                  <a:pt x="480" y="108"/>
                  <a:pt x="445" y="76"/>
                  <a:pt x="400" y="72"/>
                </a:cubicBezTo>
                <a:lnTo>
                  <a:pt x="400" y="0"/>
                </a:lnTo>
                <a:lnTo>
                  <a:pt x="349" y="0"/>
                </a:lnTo>
                <a:lnTo>
                  <a:pt x="0" y="55"/>
                </a:lnTo>
                <a:lnTo>
                  <a:pt x="0" y="552"/>
                </a:lnTo>
                <a:lnTo>
                  <a:pt x="349" y="608"/>
                </a:lnTo>
                <a:lnTo>
                  <a:pt x="400" y="608"/>
                </a:lnTo>
                <a:lnTo>
                  <a:pt x="400" y="536"/>
                </a:lnTo>
                <a:cubicBezTo>
                  <a:pt x="445" y="533"/>
                  <a:pt x="480" y="501"/>
                  <a:pt x="490" y="460"/>
                </a:cubicBezTo>
                <a:cubicBezTo>
                  <a:pt x="512" y="445"/>
                  <a:pt x="533" y="424"/>
                  <a:pt x="548" y="402"/>
                </a:cubicBezTo>
                <a:cubicBezTo>
                  <a:pt x="592" y="392"/>
                  <a:pt x="624" y="352"/>
                  <a:pt x="624" y="306"/>
                </a:cubicBezTo>
                <a:cubicBezTo>
                  <a:pt x="624" y="279"/>
                  <a:pt x="615" y="253"/>
                  <a:pt x="596" y="23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59" name="Freeform 13"/>
          <p:cNvSpPr>
            <a:spLocks/>
          </p:cNvSpPr>
          <p:nvPr/>
        </p:nvSpPr>
        <p:spPr bwMode="auto">
          <a:xfrm>
            <a:off x="6725112" y="2252852"/>
            <a:ext cx="182563" cy="309562"/>
          </a:xfrm>
          <a:custGeom>
            <a:avLst/>
            <a:gdLst>
              <a:gd name="T0" fmla="*/ 115 w 115"/>
              <a:gd name="T1" fmla="*/ 0 h 195"/>
              <a:gd name="T2" fmla="*/ 0 w 115"/>
              <a:gd name="T3" fmla="*/ 19 h 195"/>
              <a:gd name="T4" fmla="*/ 0 w 115"/>
              <a:gd name="T5" fmla="*/ 177 h 195"/>
              <a:gd name="T6" fmla="*/ 115 w 115"/>
              <a:gd name="T7" fmla="*/ 195 h 195"/>
              <a:gd name="T8" fmla="*/ 115 w 115"/>
              <a:gd name="T9" fmla="*/ 0 h 195"/>
            </a:gdLst>
            <a:ahLst/>
            <a:cxnLst>
              <a:cxn ang="0">
                <a:pos x="T0" y="T1"/>
              </a:cxn>
              <a:cxn ang="0">
                <a:pos x="T2" y="T3"/>
              </a:cxn>
              <a:cxn ang="0">
                <a:pos x="T4" y="T5"/>
              </a:cxn>
              <a:cxn ang="0">
                <a:pos x="T6" y="T7"/>
              </a:cxn>
              <a:cxn ang="0">
                <a:pos x="T8" y="T9"/>
              </a:cxn>
            </a:cxnLst>
            <a:rect l="0" t="0" r="r" b="b"/>
            <a:pathLst>
              <a:path w="115" h="195">
                <a:moveTo>
                  <a:pt x="115" y="0"/>
                </a:moveTo>
                <a:lnTo>
                  <a:pt x="0" y="19"/>
                </a:lnTo>
                <a:lnTo>
                  <a:pt x="0" y="177"/>
                </a:lnTo>
                <a:lnTo>
                  <a:pt x="115" y="195"/>
                </a:lnTo>
                <a:lnTo>
                  <a:pt x="115" y="0"/>
                </a:lnTo>
                <a:close/>
              </a:path>
            </a:pathLst>
          </a:custGeom>
          <a:solidFill>
            <a:srgbClr val="237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0" name="Freeform 14"/>
          <p:cNvSpPr>
            <a:spLocks/>
          </p:cNvSpPr>
          <p:nvPr/>
        </p:nvSpPr>
        <p:spPr bwMode="auto">
          <a:xfrm>
            <a:off x="6780675" y="2340164"/>
            <a:ext cx="69850" cy="128587"/>
          </a:xfrm>
          <a:custGeom>
            <a:avLst/>
            <a:gdLst>
              <a:gd name="T0" fmla="*/ 65 w 116"/>
              <a:gd name="T1" fmla="*/ 0 h 213"/>
              <a:gd name="T2" fmla="*/ 8 w 116"/>
              <a:gd name="T3" fmla="*/ 42 h 213"/>
              <a:gd name="T4" fmla="*/ 32 w 116"/>
              <a:gd name="T5" fmla="*/ 111 h 213"/>
              <a:gd name="T6" fmla="*/ 72 w 116"/>
              <a:gd name="T7" fmla="*/ 160 h 213"/>
              <a:gd name="T8" fmla="*/ 41 w 116"/>
              <a:gd name="T9" fmla="*/ 170 h 213"/>
              <a:gd name="T10" fmla="*/ 4 w 116"/>
              <a:gd name="T11" fmla="*/ 149 h 213"/>
              <a:gd name="T12" fmla="*/ 4 w 116"/>
              <a:gd name="T13" fmla="*/ 173 h 213"/>
              <a:gd name="T14" fmla="*/ 4 w 116"/>
              <a:gd name="T15" fmla="*/ 188 h 213"/>
              <a:gd name="T16" fmla="*/ 11 w 116"/>
              <a:gd name="T17" fmla="*/ 196 h 213"/>
              <a:gd name="T18" fmla="*/ 110 w 116"/>
              <a:gd name="T19" fmla="*/ 170 h 213"/>
              <a:gd name="T20" fmla="*/ 104 w 116"/>
              <a:gd name="T21" fmla="*/ 114 h 213"/>
              <a:gd name="T22" fmla="*/ 60 w 116"/>
              <a:gd name="T23" fmla="*/ 80 h 213"/>
              <a:gd name="T24" fmla="*/ 43 w 116"/>
              <a:gd name="T25" fmla="*/ 63 h 213"/>
              <a:gd name="T26" fmla="*/ 48 w 116"/>
              <a:gd name="T27" fmla="*/ 39 h 213"/>
              <a:gd name="T28" fmla="*/ 105 w 116"/>
              <a:gd name="T29" fmla="*/ 45 h 213"/>
              <a:gd name="T30" fmla="*/ 105 w 116"/>
              <a:gd name="T31" fmla="*/ 13 h 213"/>
              <a:gd name="T32" fmla="*/ 105 w 116"/>
              <a:gd name="T33" fmla="*/ 5 h 213"/>
              <a:gd name="T34" fmla="*/ 100 w 116"/>
              <a:gd name="T35" fmla="*/ 2 h 213"/>
              <a:gd name="T36" fmla="*/ 65 w 116"/>
              <a:gd name="T3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213">
                <a:moveTo>
                  <a:pt x="65" y="0"/>
                </a:moveTo>
                <a:cubicBezTo>
                  <a:pt x="40" y="2"/>
                  <a:pt x="16" y="16"/>
                  <a:pt x="8" y="42"/>
                </a:cubicBezTo>
                <a:cubicBezTo>
                  <a:pt x="0" y="69"/>
                  <a:pt x="9" y="95"/>
                  <a:pt x="32" y="111"/>
                </a:cubicBezTo>
                <a:cubicBezTo>
                  <a:pt x="46" y="122"/>
                  <a:pt x="84" y="135"/>
                  <a:pt x="72" y="160"/>
                </a:cubicBezTo>
                <a:cubicBezTo>
                  <a:pt x="65" y="172"/>
                  <a:pt x="52" y="172"/>
                  <a:pt x="41" y="170"/>
                </a:cubicBezTo>
                <a:cubicBezTo>
                  <a:pt x="27" y="168"/>
                  <a:pt x="16" y="160"/>
                  <a:pt x="4" y="149"/>
                </a:cubicBezTo>
                <a:cubicBezTo>
                  <a:pt x="4" y="157"/>
                  <a:pt x="4" y="165"/>
                  <a:pt x="4" y="173"/>
                </a:cubicBezTo>
                <a:cubicBezTo>
                  <a:pt x="4" y="178"/>
                  <a:pt x="4" y="183"/>
                  <a:pt x="4" y="188"/>
                </a:cubicBezTo>
                <a:cubicBezTo>
                  <a:pt x="4" y="192"/>
                  <a:pt x="6" y="192"/>
                  <a:pt x="11" y="196"/>
                </a:cubicBezTo>
                <a:cubicBezTo>
                  <a:pt x="43" y="213"/>
                  <a:pt x="97" y="210"/>
                  <a:pt x="110" y="170"/>
                </a:cubicBezTo>
                <a:cubicBezTo>
                  <a:pt x="116" y="152"/>
                  <a:pt x="115" y="130"/>
                  <a:pt x="104" y="114"/>
                </a:cubicBezTo>
                <a:cubicBezTo>
                  <a:pt x="92" y="98"/>
                  <a:pt x="76" y="90"/>
                  <a:pt x="60" y="80"/>
                </a:cubicBezTo>
                <a:cubicBezTo>
                  <a:pt x="54" y="76"/>
                  <a:pt x="46" y="71"/>
                  <a:pt x="43" y="63"/>
                </a:cubicBezTo>
                <a:cubicBezTo>
                  <a:pt x="40" y="55"/>
                  <a:pt x="41" y="45"/>
                  <a:pt x="48" y="39"/>
                </a:cubicBezTo>
                <a:cubicBezTo>
                  <a:pt x="64" y="24"/>
                  <a:pt x="91" y="34"/>
                  <a:pt x="105" y="45"/>
                </a:cubicBezTo>
                <a:cubicBezTo>
                  <a:pt x="105" y="34"/>
                  <a:pt x="105" y="23"/>
                  <a:pt x="105" y="13"/>
                </a:cubicBezTo>
                <a:cubicBezTo>
                  <a:pt x="105" y="10"/>
                  <a:pt x="105" y="8"/>
                  <a:pt x="105" y="5"/>
                </a:cubicBezTo>
                <a:cubicBezTo>
                  <a:pt x="105" y="2"/>
                  <a:pt x="104" y="2"/>
                  <a:pt x="100" y="2"/>
                </a:cubicBezTo>
                <a:cubicBezTo>
                  <a:pt x="91" y="0"/>
                  <a:pt x="78" y="0"/>
                  <a:pt x="65" y="0"/>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1" name="Freeform 15"/>
          <p:cNvSpPr>
            <a:spLocks/>
          </p:cNvSpPr>
          <p:nvPr/>
        </p:nvSpPr>
        <p:spPr bwMode="auto">
          <a:xfrm>
            <a:off x="6918787" y="2298889"/>
            <a:ext cx="123825" cy="223837"/>
          </a:xfrm>
          <a:custGeom>
            <a:avLst/>
            <a:gdLst>
              <a:gd name="T0" fmla="*/ 157 w 206"/>
              <a:gd name="T1" fmla="*/ 133 h 371"/>
              <a:gd name="T2" fmla="*/ 147 w 206"/>
              <a:gd name="T3" fmla="*/ 134 h 371"/>
              <a:gd name="T4" fmla="*/ 72 w 206"/>
              <a:gd name="T5" fmla="*/ 59 h 371"/>
              <a:gd name="T6" fmla="*/ 74 w 206"/>
              <a:gd name="T7" fmla="*/ 50 h 371"/>
              <a:gd name="T8" fmla="*/ 24 w 206"/>
              <a:gd name="T9" fmla="*/ 0 h 371"/>
              <a:gd name="T10" fmla="*/ 0 w 206"/>
              <a:gd name="T11" fmla="*/ 6 h 371"/>
              <a:gd name="T12" fmla="*/ 0 w 206"/>
              <a:gd name="T13" fmla="*/ 94 h 371"/>
              <a:gd name="T14" fmla="*/ 24 w 206"/>
              <a:gd name="T15" fmla="*/ 101 h 371"/>
              <a:gd name="T16" fmla="*/ 61 w 206"/>
              <a:gd name="T17" fmla="*/ 85 h 371"/>
              <a:gd name="T18" fmla="*/ 123 w 206"/>
              <a:gd name="T19" fmla="*/ 149 h 371"/>
              <a:gd name="T20" fmla="*/ 107 w 206"/>
              <a:gd name="T21" fmla="*/ 186 h 371"/>
              <a:gd name="T22" fmla="*/ 123 w 206"/>
              <a:gd name="T23" fmla="*/ 222 h 371"/>
              <a:gd name="T24" fmla="*/ 61 w 206"/>
              <a:gd name="T25" fmla="*/ 286 h 371"/>
              <a:gd name="T26" fmla="*/ 24 w 206"/>
              <a:gd name="T27" fmla="*/ 270 h 371"/>
              <a:gd name="T28" fmla="*/ 0 w 206"/>
              <a:gd name="T29" fmla="*/ 277 h 371"/>
              <a:gd name="T30" fmla="*/ 0 w 206"/>
              <a:gd name="T31" fmla="*/ 365 h 371"/>
              <a:gd name="T32" fmla="*/ 24 w 206"/>
              <a:gd name="T33" fmla="*/ 371 h 371"/>
              <a:gd name="T34" fmla="*/ 74 w 206"/>
              <a:gd name="T35" fmla="*/ 322 h 371"/>
              <a:gd name="T36" fmla="*/ 72 w 206"/>
              <a:gd name="T37" fmla="*/ 312 h 371"/>
              <a:gd name="T38" fmla="*/ 146 w 206"/>
              <a:gd name="T39" fmla="*/ 237 h 371"/>
              <a:gd name="T40" fmla="*/ 155 w 206"/>
              <a:gd name="T41" fmla="*/ 238 h 371"/>
              <a:gd name="T42" fmla="*/ 205 w 206"/>
              <a:gd name="T43" fmla="*/ 189 h 371"/>
              <a:gd name="T44" fmla="*/ 157 w 206"/>
              <a:gd name="T45" fmla="*/ 1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371">
                <a:moveTo>
                  <a:pt x="157" y="133"/>
                </a:moveTo>
                <a:cubicBezTo>
                  <a:pt x="154" y="133"/>
                  <a:pt x="150" y="133"/>
                  <a:pt x="147" y="134"/>
                </a:cubicBezTo>
                <a:cubicBezTo>
                  <a:pt x="134" y="101"/>
                  <a:pt x="107" y="74"/>
                  <a:pt x="72" y="59"/>
                </a:cubicBezTo>
                <a:cubicBezTo>
                  <a:pt x="72" y="56"/>
                  <a:pt x="74" y="53"/>
                  <a:pt x="74" y="50"/>
                </a:cubicBezTo>
                <a:cubicBezTo>
                  <a:pt x="74" y="22"/>
                  <a:pt x="51" y="0"/>
                  <a:pt x="24" y="0"/>
                </a:cubicBezTo>
                <a:cubicBezTo>
                  <a:pt x="16" y="0"/>
                  <a:pt x="8" y="2"/>
                  <a:pt x="0" y="6"/>
                </a:cubicBezTo>
                <a:lnTo>
                  <a:pt x="0" y="94"/>
                </a:lnTo>
                <a:cubicBezTo>
                  <a:pt x="6" y="98"/>
                  <a:pt x="14" y="101"/>
                  <a:pt x="24" y="101"/>
                </a:cubicBezTo>
                <a:cubicBezTo>
                  <a:pt x="38" y="101"/>
                  <a:pt x="51" y="94"/>
                  <a:pt x="61" y="85"/>
                </a:cubicBezTo>
                <a:cubicBezTo>
                  <a:pt x="90" y="96"/>
                  <a:pt x="112" y="118"/>
                  <a:pt x="123" y="149"/>
                </a:cubicBezTo>
                <a:cubicBezTo>
                  <a:pt x="114" y="158"/>
                  <a:pt x="107" y="171"/>
                  <a:pt x="107" y="186"/>
                </a:cubicBezTo>
                <a:cubicBezTo>
                  <a:pt x="107" y="200"/>
                  <a:pt x="114" y="213"/>
                  <a:pt x="123" y="222"/>
                </a:cubicBezTo>
                <a:cubicBezTo>
                  <a:pt x="112" y="251"/>
                  <a:pt x="90" y="275"/>
                  <a:pt x="61" y="286"/>
                </a:cubicBezTo>
                <a:cubicBezTo>
                  <a:pt x="51" y="277"/>
                  <a:pt x="38" y="270"/>
                  <a:pt x="24" y="270"/>
                </a:cubicBezTo>
                <a:cubicBezTo>
                  <a:pt x="16" y="270"/>
                  <a:pt x="8" y="272"/>
                  <a:pt x="0" y="277"/>
                </a:cubicBezTo>
                <a:lnTo>
                  <a:pt x="0" y="365"/>
                </a:lnTo>
                <a:cubicBezTo>
                  <a:pt x="6" y="368"/>
                  <a:pt x="14" y="371"/>
                  <a:pt x="24" y="371"/>
                </a:cubicBezTo>
                <a:cubicBezTo>
                  <a:pt x="51" y="371"/>
                  <a:pt x="74" y="349"/>
                  <a:pt x="74" y="322"/>
                </a:cubicBezTo>
                <a:cubicBezTo>
                  <a:pt x="74" y="318"/>
                  <a:pt x="74" y="315"/>
                  <a:pt x="72" y="312"/>
                </a:cubicBezTo>
                <a:cubicBezTo>
                  <a:pt x="106" y="298"/>
                  <a:pt x="133" y="272"/>
                  <a:pt x="146" y="237"/>
                </a:cubicBezTo>
                <a:cubicBezTo>
                  <a:pt x="149" y="237"/>
                  <a:pt x="152" y="238"/>
                  <a:pt x="155" y="238"/>
                </a:cubicBezTo>
                <a:cubicBezTo>
                  <a:pt x="182" y="238"/>
                  <a:pt x="205" y="216"/>
                  <a:pt x="205" y="189"/>
                </a:cubicBezTo>
                <a:cubicBezTo>
                  <a:pt x="206" y="155"/>
                  <a:pt x="184" y="133"/>
                  <a:pt x="157" y="133"/>
                </a:cubicBezTo>
                <a:close/>
              </a:path>
            </a:pathLst>
          </a:custGeom>
          <a:solidFill>
            <a:srgbClr val="2073B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2" name="Freeform 10"/>
          <p:cNvSpPr>
            <a:spLocks/>
          </p:cNvSpPr>
          <p:nvPr/>
        </p:nvSpPr>
        <p:spPr bwMode="auto">
          <a:xfrm>
            <a:off x="7180777" y="2244841"/>
            <a:ext cx="403225" cy="735012"/>
          </a:xfrm>
          <a:custGeom>
            <a:avLst/>
            <a:gdLst>
              <a:gd name="T0" fmla="*/ 0 w 672"/>
              <a:gd name="T1" fmla="*/ 1216 h 1216"/>
              <a:gd name="T2" fmla="*/ 0 w 672"/>
              <a:gd name="T3" fmla="*/ 112 h 1216"/>
              <a:gd name="T4" fmla="*/ 112 w 672"/>
              <a:gd name="T5" fmla="*/ 0 h 1216"/>
              <a:gd name="T6" fmla="*/ 560 w 672"/>
              <a:gd name="T7" fmla="*/ 0 h 1216"/>
              <a:gd name="T8" fmla="*/ 672 w 672"/>
              <a:gd name="T9" fmla="*/ 112 h 1216"/>
              <a:gd name="T10" fmla="*/ 672 w 672"/>
              <a:gd name="T11" fmla="*/ 1216 h 1216"/>
              <a:gd name="T12" fmla="*/ 0 w 67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672" h="1216">
                <a:moveTo>
                  <a:pt x="0" y="1216"/>
                </a:moveTo>
                <a:lnTo>
                  <a:pt x="0" y="112"/>
                </a:lnTo>
                <a:cubicBezTo>
                  <a:pt x="0" y="50"/>
                  <a:pt x="50" y="0"/>
                  <a:pt x="112" y="0"/>
                </a:cubicBezTo>
                <a:lnTo>
                  <a:pt x="560" y="0"/>
                </a:lnTo>
                <a:cubicBezTo>
                  <a:pt x="623" y="0"/>
                  <a:pt x="672" y="50"/>
                  <a:pt x="672" y="112"/>
                </a:cubicBezTo>
                <a:lnTo>
                  <a:pt x="672" y="1216"/>
                </a:lnTo>
                <a:lnTo>
                  <a:pt x="0" y="121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3" name="Freeform 11"/>
          <p:cNvSpPr>
            <a:spLocks noEditPoints="1"/>
          </p:cNvSpPr>
          <p:nvPr/>
        </p:nvSpPr>
        <p:spPr bwMode="auto">
          <a:xfrm>
            <a:off x="7209352" y="2275003"/>
            <a:ext cx="346075" cy="676275"/>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4" name="Freeform 12"/>
          <p:cNvSpPr>
            <a:spLocks/>
          </p:cNvSpPr>
          <p:nvPr/>
        </p:nvSpPr>
        <p:spPr bwMode="auto">
          <a:xfrm>
            <a:off x="7584002" y="2216266"/>
            <a:ext cx="374650" cy="366712"/>
          </a:xfrm>
          <a:custGeom>
            <a:avLst/>
            <a:gdLst>
              <a:gd name="T0" fmla="*/ 596 w 624"/>
              <a:gd name="T1" fmla="*/ 236 h 608"/>
              <a:gd name="T2" fmla="*/ 548 w 624"/>
              <a:gd name="T3" fmla="*/ 208 h 608"/>
              <a:gd name="T4" fmla="*/ 490 w 624"/>
              <a:gd name="T5" fmla="*/ 151 h 608"/>
              <a:gd name="T6" fmla="*/ 400 w 624"/>
              <a:gd name="T7" fmla="*/ 72 h 608"/>
              <a:gd name="T8" fmla="*/ 400 w 624"/>
              <a:gd name="T9" fmla="*/ 0 h 608"/>
              <a:gd name="T10" fmla="*/ 349 w 624"/>
              <a:gd name="T11" fmla="*/ 0 h 608"/>
              <a:gd name="T12" fmla="*/ 0 w 624"/>
              <a:gd name="T13" fmla="*/ 55 h 608"/>
              <a:gd name="T14" fmla="*/ 0 w 624"/>
              <a:gd name="T15" fmla="*/ 552 h 608"/>
              <a:gd name="T16" fmla="*/ 349 w 624"/>
              <a:gd name="T17" fmla="*/ 608 h 608"/>
              <a:gd name="T18" fmla="*/ 400 w 624"/>
              <a:gd name="T19" fmla="*/ 608 h 608"/>
              <a:gd name="T20" fmla="*/ 400 w 624"/>
              <a:gd name="T21" fmla="*/ 536 h 608"/>
              <a:gd name="T22" fmla="*/ 490 w 624"/>
              <a:gd name="T23" fmla="*/ 460 h 608"/>
              <a:gd name="T24" fmla="*/ 548 w 624"/>
              <a:gd name="T25" fmla="*/ 402 h 608"/>
              <a:gd name="T26" fmla="*/ 624 w 624"/>
              <a:gd name="T27" fmla="*/ 306 h 608"/>
              <a:gd name="T28" fmla="*/ 596 w 624"/>
              <a:gd name="T29" fmla="*/ 23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608">
                <a:moveTo>
                  <a:pt x="596" y="236"/>
                </a:moveTo>
                <a:cubicBezTo>
                  <a:pt x="583" y="223"/>
                  <a:pt x="565" y="213"/>
                  <a:pt x="548" y="208"/>
                </a:cubicBezTo>
                <a:cubicBezTo>
                  <a:pt x="533" y="184"/>
                  <a:pt x="514" y="165"/>
                  <a:pt x="490" y="151"/>
                </a:cubicBezTo>
                <a:cubicBezTo>
                  <a:pt x="480" y="108"/>
                  <a:pt x="445" y="76"/>
                  <a:pt x="400" y="72"/>
                </a:cubicBezTo>
                <a:lnTo>
                  <a:pt x="400" y="0"/>
                </a:lnTo>
                <a:lnTo>
                  <a:pt x="349" y="0"/>
                </a:lnTo>
                <a:lnTo>
                  <a:pt x="0" y="55"/>
                </a:lnTo>
                <a:lnTo>
                  <a:pt x="0" y="552"/>
                </a:lnTo>
                <a:lnTo>
                  <a:pt x="349" y="608"/>
                </a:lnTo>
                <a:lnTo>
                  <a:pt x="400" y="608"/>
                </a:lnTo>
                <a:lnTo>
                  <a:pt x="400" y="536"/>
                </a:lnTo>
                <a:cubicBezTo>
                  <a:pt x="445" y="533"/>
                  <a:pt x="480" y="501"/>
                  <a:pt x="490" y="460"/>
                </a:cubicBezTo>
                <a:cubicBezTo>
                  <a:pt x="512" y="445"/>
                  <a:pt x="533" y="424"/>
                  <a:pt x="548" y="402"/>
                </a:cubicBezTo>
                <a:cubicBezTo>
                  <a:pt x="592" y="392"/>
                  <a:pt x="624" y="352"/>
                  <a:pt x="624" y="306"/>
                </a:cubicBezTo>
                <a:cubicBezTo>
                  <a:pt x="624" y="279"/>
                  <a:pt x="615" y="253"/>
                  <a:pt x="596" y="23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5" name="Freeform 13"/>
          <p:cNvSpPr>
            <a:spLocks/>
          </p:cNvSpPr>
          <p:nvPr/>
        </p:nvSpPr>
        <p:spPr bwMode="auto">
          <a:xfrm>
            <a:off x="7612577" y="2244841"/>
            <a:ext cx="182563" cy="309562"/>
          </a:xfrm>
          <a:custGeom>
            <a:avLst/>
            <a:gdLst>
              <a:gd name="T0" fmla="*/ 115 w 115"/>
              <a:gd name="T1" fmla="*/ 0 h 195"/>
              <a:gd name="T2" fmla="*/ 0 w 115"/>
              <a:gd name="T3" fmla="*/ 19 h 195"/>
              <a:gd name="T4" fmla="*/ 0 w 115"/>
              <a:gd name="T5" fmla="*/ 177 h 195"/>
              <a:gd name="T6" fmla="*/ 115 w 115"/>
              <a:gd name="T7" fmla="*/ 195 h 195"/>
              <a:gd name="T8" fmla="*/ 115 w 115"/>
              <a:gd name="T9" fmla="*/ 0 h 195"/>
            </a:gdLst>
            <a:ahLst/>
            <a:cxnLst>
              <a:cxn ang="0">
                <a:pos x="T0" y="T1"/>
              </a:cxn>
              <a:cxn ang="0">
                <a:pos x="T2" y="T3"/>
              </a:cxn>
              <a:cxn ang="0">
                <a:pos x="T4" y="T5"/>
              </a:cxn>
              <a:cxn ang="0">
                <a:pos x="T6" y="T7"/>
              </a:cxn>
              <a:cxn ang="0">
                <a:pos x="T8" y="T9"/>
              </a:cxn>
            </a:cxnLst>
            <a:rect l="0" t="0" r="r" b="b"/>
            <a:pathLst>
              <a:path w="115" h="195">
                <a:moveTo>
                  <a:pt x="115" y="0"/>
                </a:moveTo>
                <a:lnTo>
                  <a:pt x="0" y="19"/>
                </a:lnTo>
                <a:lnTo>
                  <a:pt x="0" y="177"/>
                </a:lnTo>
                <a:lnTo>
                  <a:pt x="115" y="195"/>
                </a:lnTo>
                <a:lnTo>
                  <a:pt x="115" y="0"/>
                </a:lnTo>
                <a:close/>
              </a:path>
            </a:pathLst>
          </a:custGeom>
          <a:solidFill>
            <a:srgbClr val="237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6" name="Freeform 14"/>
          <p:cNvSpPr>
            <a:spLocks/>
          </p:cNvSpPr>
          <p:nvPr/>
        </p:nvSpPr>
        <p:spPr bwMode="auto">
          <a:xfrm>
            <a:off x="7668140" y="2332153"/>
            <a:ext cx="69850" cy="128587"/>
          </a:xfrm>
          <a:custGeom>
            <a:avLst/>
            <a:gdLst>
              <a:gd name="T0" fmla="*/ 65 w 116"/>
              <a:gd name="T1" fmla="*/ 0 h 213"/>
              <a:gd name="T2" fmla="*/ 8 w 116"/>
              <a:gd name="T3" fmla="*/ 42 h 213"/>
              <a:gd name="T4" fmla="*/ 32 w 116"/>
              <a:gd name="T5" fmla="*/ 111 h 213"/>
              <a:gd name="T6" fmla="*/ 72 w 116"/>
              <a:gd name="T7" fmla="*/ 160 h 213"/>
              <a:gd name="T8" fmla="*/ 41 w 116"/>
              <a:gd name="T9" fmla="*/ 170 h 213"/>
              <a:gd name="T10" fmla="*/ 4 w 116"/>
              <a:gd name="T11" fmla="*/ 149 h 213"/>
              <a:gd name="T12" fmla="*/ 4 w 116"/>
              <a:gd name="T13" fmla="*/ 173 h 213"/>
              <a:gd name="T14" fmla="*/ 4 w 116"/>
              <a:gd name="T15" fmla="*/ 188 h 213"/>
              <a:gd name="T16" fmla="*/ 11 w 116"/>
              <a:gd name="T17" fmla="*/ 196 h 213"/>
              <a:gd name="T18" fmla="*/ 110 w 116"/>
              <a:gd name="T19" fmla="*/ 170 h 213"/>
              <a:gd name="T20" fmla="*/ 104 w 116"/>
              <a:gd name="T21" fmla="*/ 114 h 213"/>
              <a:gd name="T22" fmla="*/ 60 w 116"/>
              <a:gd name="T23" fmla="*/ 80 h 213"/>
              <a:gd name="T24" fmla="*/ 43 w 116"/>
              <a:gd name="T25" fmla="*/ 63 h 213"/>
              <a:gd name="T26" fmla="*/ 48 w 116"/>
              <a:gd name="T27" fmla="*/ 39 h 213"/>
              <a:gd name="T28" fmla="*/ 105 w 116"/>
              <a:gd name="T29" fmla="*/ 45 h 213"/>
              <a:gd name="T30" fmla="*/ 105 w 116"/>
              <a:gd name="T31" fmla="*/ 13 h 213"/>
              <a:gd name="T32" fmla="*/ 105 w 116"/>
              <a:gd name="T33" fmla="*/ 5 h 213"/>
              <a:gd name="T34" fmla="*/ 100 w 116"/>
              <a:gd name="T35" fmla="*/ 2 h 213"/>
              <a:gd name="T36" fmla="*/ 65 w 116"/>
              <a:gd name="T3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213">
                <a:moveTo>
                  <a:pt x="65" y="0"/>
                </a:moveTo>
                <a:cubicBezTo>
                  <a:pt x="40" y="2"/>
                  <a:pt x="16" y="16"/>
                  <a:pt x="8" y="42"/>
                </a:cubicBezTo>
                <a:cubicBezTo>
                  <a:pt x="0" y="69"/>
                  <a:pt x="9" y="95"/>
                  <a:pt x="32" y="111"/>
                </a:cubicBezTo>
                <a:cubicBezTo>
                  <a:pt x="46" y="122"/>
                  <a:pt x="84" y="135"/>
                  <a:pt x="72" y="160"/>
                </a:cubicBezTo>
                <a:cubicBezTo>
                  <a:pt x="65" y="172"/>
                  <a:pt x="52" y="172"/>
                  <a:pt x="41" y="170"/>
                </a:cubicBezTo>
                <a:cubicBezTo>
                  <a:pt x="27" y="168"/>
                  <a:pt x="16" y="160"/>
                  <a:pt x="4" y="149"/>
                </a:cubicBezTo>
                <a:cubicBezTo>
                  <a:pt x="4" y="157"/>
                  <a:pt x="4" y="165"/>
                  <a:pt x="4" y="173"/>
                </a:cubicBezTo>
                <a:cubicBezTo>
                  <a:pt x="4" y="178"/>
                  <a:pt x="4" y="183"/>
                  <a:pt x="4" y="188"/>
                </a:cubicBezTo>
                <a:cubicBezTo>
                  <a:pt x="4" y="192"/>
                  <a:pt x="6" y="192"/>
                  <a:pt x="11" y="196"/>
                </a:cubicBezTo>
                <a:cubicBezTo>
                  <a:pt x="43" y="213"/>
                  <a:pt x="97" y="210"/>
                  <a:pt x="110" y="170"/>
                </a:cubicBezTo>
                <a:cubicBezTo>
                  <a:pt x="116" y="152"/>
                  <a:pt x="115" y="130"/>
                  <a:pt x="104" y="114"/>
                </a:cubicBezTo>
                <a:cubicBezTo>
                  <a:pt x="92" y="98"/>
                  <a:pt x="76" y="90"/>
                  <a:pt x="60" y="80"/>
                </a:cubicBezTo>
                <a:cubicBezTo>
                  <a:pt x="54" y="76"/>
                  <a:pt x="46" y="71"/>
                  <a:pt x="43" y="63"/>
                </a:cubicBezTo>
                <a:cubicBezTo>
                  <a:pt x="40" y="55"/>
                  <a:pt x="41" y="45"/>
                  <a:pt x="48" y="39"/>
                </a:cubicBezTo>
                <a:cubicBezTo>
                  <a:pt x="64" y="24"/>
                  <a:pt x="91" y="34"/>
                  <a:pt x="105" y="45"/>
                </a:cubicBezTo>
                <a:cubicBezTo>
                  <a:pt x="105" y="34"/>
                  <a:pt x="105" y="23"/>
                  <a:pt x="105" y="13"/>
                </a:cubicBezTo>
                <a:cubicBezTo>
                  <a:pt x="105" y="10"/>
                  <a:pt x="105" y="8"/>
                  <a:pt x="105" y="5"/>
                </a:cubicBezTo>
                <a:cubicBezTo>
                  <a:pt x="105" y="2"/>
                  <a:pt x="104" y="2"/>
                  <a:pt x="100" y="2"/>
                </a:cubicBezTo>
                <a:cubicBezTo>
                  <a:pt x="91" y="0"/>
                  <a:pt x="78" y="0"/>
                  <a:pt x="65" y="0"/>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7" name="Freeform 15"/>
          <p:cNvSpPr>
            <a:spLocks/>
          </p:cNvSpPr>
          <p:nvPr/>
        </p:nvSpPr>
        <p:spPr bwMode="auto">
          <a:xfrm>
            <a:off x="7806252" y="2290878"/>
            <a:ext cx="123825" cy="223837"/>
          </a:xfrm>
          <a:custGeom>
            <a:avLst/>
            <a:gdLst>
              <a:gd name="T0" fmla="*/ 157 w 206"/>
              <a:gd name="T1" fmla="*/ 133 h 371"/>
              <a:gd name="T2" fmla="*/ 147 w 206"/>
              <a:gd name="T3" fmla="*/ 134 h 371"/>
              <a:gd name="T4" fmla="*/ 72 w 206"/>
              <a:gd name="T5" fmla="*/ 59 h 371"/>
              <a:gd name="T6" fmla="*/ 74 w 206"/>
              <a:gd name="T7" fmla="*/ 50 h 371"/>
              <a:gd name="T8" fmla="*/ 24 w 206"/>
              <a:gd name="T9" fmla="*/ 0 h 371"/>
              <a:gd name="T10" fmla="*/ 0 w 206"/>
              <a:gd name="T11" fmla="*/ 6 h 371"/>
              <a:gd name="T12" fmla="*/ 0 w 206"/>
              <a:gd name="T13" fmla="*/ 94 h 371"/>
              <a:gd name="T14" fmla="*/ 24 w 206"/>
              <a:gd name="T15" fmla="*/ 101 h 371"/>
              <a:gd name="T16" fmla="*/ 61 w 206"/>
              <a:gd name="T17" fmla="*/ 85 h 371"/>
              <a:gd name="T18" fmla="*/ 123 w 206"/>
              <a:gd name="T19" fmla="*/ 149 h 371"/>
              <a:gd name="T20" fmla="*/ 107 w 206"/>
              <a:gd name="T21" fmla="*/ 186 h 371"/>
              <a:gd name="T22" fmla="*/ 123 w 206"/>
              <a:gd name="T23" fmla="*/ 222 h 371"/>
              <a:gd name="T24" fmla="*/ 61 w 206"/>
              <a:gd name="T25" fmla="*/ 286 h 371"/>
              <a:gd name="T26" fmla="*/ 24 w 206"/>
              <a:gd name="T27" fmla="*/ 270 h 371"/>
              <a:gd name="T28" fmla="*/ 0 w 206"/>
              <a:gd name="T29" fmla="*/ 277 h 371"/>
              <a:gd name="T30" fmla="*/ 0 w 206"/>
              <a:gd name="T31" fmla="*/ 365 h 371"/>
              <a:gd name="T32" fmla="*/ 24 w 206"/>
              <a:gd name="T33" fmla="*/ 371 h 371"/>
              <a:gd name="T34" fmla="*/ 74 w 206"/>
              <a:gd name="T35" fmla="*/ 322 h 371"/>
              <a:gd name="T36" fmla="*/ 72 w 206"/>
              <a:gd name="T37" fmla="*/ 312 h 371"/>
              <a:gd name="T38" fmla="*/ 146 w 206"/>
              <a:gd name="T39" fmla="*/ 237 h 371"/>
              <a:gd name="T40" fmla="*/ 155 w 206"/>
              <a:gd name="T41" fmla="*/ 238 h 371"/>
              <a:gd name="T42" fmla="*/ 205 w 206"/>
              <a:gd name="T43" fmla="*/ 189 h 371"/>
              <a:gd name="T44" fmla="*/ 157 w 206"/>
              <a:gd name="T45" fmla="*/ 1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371">
                <a:moveTo>
                  <a:pt x="157" y="133"/>
                </a:moveTo>
                <a:cubicBezTo>
                  <a:pt x="154" y="133"/>
                  <a:pt x="150" y="133"/>
                  <a:pt x="147" y="134"/>
                </a:cubicBezTo>
                <a:cubicBezTo>
                  <a:pt x="134" y="101"/>
                  <a:pt x="107" y="74"/>
                  <a:pt x="72" y="59"/>
                </a:cubicBezTo>
                <a:cubicBezTo>
                  <a:pt x="72" y="56"/>
                  <a:pt x="74" y="53"/>
                  <a:pt x="74" y="50"/>
                </a:cubicBezTo>
                <a:cubicBezTo>
                  <a:pt x="74" y="22"/>
                  <a:pt x="51" y="0"/>
                  <a:pt x="24" y="0"/>
                </a:cubicBezTo>
                <a:cubicBezTo>
                  <a:pt x="16" y="0"/>
                  <a:pt x="8" y="2"/>
                  <a:pt x="0" y="6"/>
                </a:cubicBezTo>
                <a:lnTo>
                  <a:pt x="0" y="94"/>
                </a:lnTo>
                <a:cubicBezTo>
                  <a:pt x="6" y="98"/>
                  <a:pt x="14" y="101"/>
                  <a:pt x="24" y="101"/>
                </a:cubicBezTo>
                <a:cubicBezTo>
                  <a:pt x="38" y="101"/>
                  <a:pt x="51" y="94"/>
                  <a:pt x="61" y="85"/>
                </a:cubicBezTo>
                <a:cubicBezTo>
                  <a:pt x="90" y="96"/>
                  <a:pt x="112" y="118"/>
                  <a:pt x="123" y="149"/>
                </a:cubicBezTo>
                <a:cubicBezTo>
                  <a:pt x="114" y="158"/>
                  <a:pt x="107" y="171"/>
                  <a:pt x="107" y="186"/>
                </a:cubicBezTo>
                <a:cubicBezTo>
                  <a:pt x="107" y="200"/>
                  <a:pt x="114" y="213"/>
                  <a:pt x="123" y="222"/>
                </a:cubicBezTo>
                <a:cubicBezTo>
                  <a:pt x="112" y="251"/>
                  <a:pt x="90" y="275"/>
                  <a:pt x="61" y="286"/>
                </a:cubicBezTo>
                <a:cubicBezTo>
                  <a:pt x="51" y="277"/>
                  <a:pt x="38" y="270"/>
                  <a:pt x="24" y="270"/>
                </a:cubicBezTo>
                <a:cubicBezTo>
                  <a:pt x="16" y="270"/>
                  <a:pt x="8" y="272"/>
                  <a:pt x="0" y="277"/>
                </a:cubicBezTo>
                <a:lnTo>
                  <a:pt x="0" y="365"/>
                </a:lnTo>
                <a:cubicBezTo>
                  <a:pt x="6" y="368"/>
                  <a:pt x="14" y="371"/>
                  <a:pt x="24" y="371"/>
                </a:cubicBezTo>
                <a:cubicBezTo>
                  <a:pt x="51" y="371"/>
                  <a:pt x="74" y="349"/>
                  <a:pt x="74" y="322"/>
                </a:cubicBezTo>
                <a:cubicBezTo>
                  <a:pt x="74" y="318"/>
                  <a:pt x="74" y="315"/>
                  <a:pt x="72" y="312"/>
                </a:cubicBezTo>
                <a:cubicBezTo>
                  <a:pt x="106" y="298"/>
                  <a:pt x="133" y="272"/>
                  <a:pt x="146" y="237"/>
                </a:cubicBezTo>
                <a:cubicBezTo>
                  <a:pt x="149" y="237"/>
                  <a:pt x="152" y="238"/>
                  <a:pt x="155" y="238"/>
                </a:cubicBezTo>
                <a:cubicBezTo>
                  <a:pt x="182" y="238"/>
                  <a:pt x="205" y="216"/>
                  <a:pt x="205" y="189"/>
                </a:cubicBezTo>
                <a:cubicBezTo>
                  <a:pt x="206" y="155"/>
                  <a:pt x="184" y="133"/>
                  <a:pt x="157" y="133"/>
                </a:cubicBezTo>
                <a:close/>
              </a:path>
            </a:pathLst>
          </a:custGeom>
          <a:solidFill>
            <a:srgbClr val="2073B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8" name="Freeform 10"/>
          <p:cNvSpPr>
            <a:spLocks/>
          </p:cNvSpPr>
          <p:nvPr/>
        </p:nvSpPr>
        <p:spPr bwMode="auto">
          <a:xfrm>
            <a:off x="8099359" y="2233557"/>
            <a:ext cx="403225" cy="735012"/>
          </a:xfrm>
          <a:custGeom>
            <a:avLst/>
            <a:gdLst>
              <a:gd name="T0" fmla="*/ 0 w 672"/>
              <a:gd name="T1" fmla="*/ 1216 h 1216"/>
              <a:gd name="T2" fmla="*/ 0 w 672"/>
              <a:gd name="T3" fmla="*/ 112 h 1216"/>
              <a:gd name="T4" fmla="*/ 112 w 672"/>
              <a:gd name="T5" fmla="*/ 0 h 1216"/>
              <a:gd name="T6" fmla="*/ 560 w 672"/>
              <a:gd name="T7" fmla="*/ 0 h 1216"/>
              <a:gd name="T8" fmla="*/ 672 w 672"/>
              <a:gd name="T9" fmla="*/ 112 h 1216"/>
              <a:gd name="T10" fmla="*/ 672 w 672"/>
              <a:gd name="T11" fmla="*/ 1216 h 1216"/>
              <a:gd name="T12" fmla="*/ 0 w 67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672" h="1216">
                <a:moveTo>
                  <a:pt x="0" y="1216"/>
                </a:moveTo>
                <a:lnTo>
                  <a:pt x="0" y="112"/>
                </a:lnTo>
                <a:cubicBezTo>
                  <a:pt x="0" y="50"/>
                  <a:pt x="50" y="0"/>
                  <a:pt x="112" y="0"/>
                </a:cubicBezTo>
                <a:lnTo>
                  <a:pt x="560" y="0"/>
                </a:lnTo>
                <a:cubicBezTo>
                  <a:pt x="623" y="0"/>
                  <a:pt x="672" y="50"/>
                  <a:pt x="672" y="112"/>
                </a:cubicBezTo>
                <a:lnTo>
                  <a:pt x="672" y="1216"/>
                </a:lnTo>
                <a:lnTo>
                  <a:pt x="0" y="121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69" name="Freeform 11"/>
          <p:cNvSpPr>
            <a:spLocks noEditPoints="1"/>
          </p:cNvSpPr>
          <p:nvPr/>
        </p:nvSpPr>
        <p:spPr bwMode="auto">
          <a:xfrm>
            <a:off x="8127934" y="2263719"/>
            <a:ext cx="346075" cy="676275"/>
          </a:xfrm>
          <a:custGeom>
            <a:avLst/>
            <a:gdLst>
              <a:gd name="T0" fmla="*/ 512 w 576"/>
              <a:gd name="T1" fmla="*/ 0 h 1120"/>
              <a:gd name="T2" fmla="*/ 64 w 576"/>
              <a:gd name="T3" fmla="*/ 0 h 1120"/>
              <a:gd name="T4" fmla="*/ 0 w 576"/>
              <a:gd name="T5" fmla="*/ 64 h 1120"/>
              <a:gd name="T6" fmla="*/ 0 w 576"/>
              <a:gd name="T7" fmla="*/ 1120 h 1120"/>
              <a:gd name="T8" fmla="*/ 576 w 576"/>
              <a:gd name="T9" fmla="*/ 1120 h 1120"/>
              <a:gd name="T10" fmla="*/ 576 w 576"/>
              <a:gd name="T11" fmla="*/ 64 h 1120"/>
              <a:gd name="T12" fmla="*/ 512 w 576"/>
              <a:gd name="T13" fmla="*/ 0 h 1120"/>
              <a:gd name="T14" fmla="*/ 464 w 576"/>
              <a:gd name="T15" fmla="*/ 992 h 1120"/>
              <a:gd name="T16" fmla="*/ 112 w 576"/>
              <a:gd name="T17" fmla="*/ 992 h 1120"/>
              <a:gd name="T18" fmla="*/ 112 w 576"/>
              <a:gd name="T19" fmla="*/ 944 h 1120"/>
              <a:gd name="T20" fmla="*/ 464 w 576"/>
              <a:gd name="T21" fmla="*/ 944 h 1120"/>
              <a:gd name="T22" fmla="*/ 464 w 576"/>
              <a:gd name="T23" fmla="*/ 992 h 1120"/>
              <a:gd name="T24" fmla="*/ 464 w 576"/>
              <a:gd name="T25" fmla="*/ 848 h 1120"/>
              <a:gd name="T26" fmla="*/ 112 w 576"/>
              <a:gd name="T27" fmla="*/ 848 h 1120"/>
              <a:gd name="T28" fmla="*/ 112 w 576"/>
              <a:gd name="T29" fmla="*/ 800 h 1120"/>
              <a:gd name="T30" fmla="*/ 464 w 576"/>
              <a:gd name="T31" fmla="*/ 800 h 1120"/>
              <a:gd name="T32" fmla="*/ 464 w 576"/>
              <a:gd name="T33" fmla="*/ 848 h 1120"/>
              <a:gd name="T34" fmla="*/ 464 w 576"/>
              <a:gd name="T35" fmla="*/ 192 h 1120"/>
              <a:gd name="T36" fmla="*/ 112 w 576"/>
              <a:gd name="T37" fmla="*/ 192 h 1120"/>
              <a:gd name="T38" fmla="*/ 112 w 576"/>
              <a:gd name="T39" fmla="*/ 144 h 1120"/>
              <a:gd name="T40" fmla="*/ 464 w 576"/>
              <a:gd name="T41" fmla="*/ 144 h 1120"/>
              <a:gd name="T42" fmla="*/ 464 w 576"/>
              <a:gd name="T43" fmla="*/ 19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6" h="1120">
                <a:moveTo>
                  <a:pt x="512" y="0"/>
                </a:moveTo>
                <a:lnTo>
                  <a:pt x="64" y="0"/>
                </a:lnTo>
                <a:cubicBezTo>
                  <a:pt x="29" y="0"/>
                  <a:pt x="0" y="29"/>
                  <a:pt x="0" y="64"/>
                </a:cubicBezTo>
                <a:lnTo>
                  <a:pt x="0" y="1120"/>
                </a:lnTo>
                <a:lnTo>
                  <a:pt x="576" y="1120"/>
                </a:lnTo>
                <a:lnTo>
                  <a:pt x="576" y="64"/>
                </a:lnTo>
                <a:cubicBezTo>
                  <a:pt x="576" y="29"/>
                  <a:pt x="548" y="0"/>
                  <a:pt x="512" y="0"/>
                </a:cubicBezTo>
                <a:close/>
                <a:moveTo>
                  <a:pt x="464" y="992"/>
                </a:moveTo>
                <a:lnTo>
                  <a:pt x="112" y="992"/>
                </a:lnTo>
                <a:lnTo>
                  <a:pt x="112" y="944"/>
                </a:lnTo>
                <a:lnTo>
                  <a:pt x="464" y="944"/>
                </a:lnTo>
                <a:lnTo>
                  <a:pt x="464" y="992"/>
                </a:lnTo>
                <a:close/>
                <a:moveTo>
                  <a:pt x="464" y="848"/>
                </a:moveTo>
                <a:lnTo>
                  <a:pt x="112" y="848"/>
                </a:lnTo>
                <a:lnTo>
                  <a:pt x="112" y="800"/>
                </a:lnTo>
                <a:lnTo>
                  <a:pt x="464" y="800"/>
                </a:lnTo>
                <a:lnTo>
                  <a:pt x="464" y="848"/>
                </a:lnTo>
                <a:close/>
                <a:moveTo>
                  <a:pt x="464" y="192"/>
                </a:moveTo>
                <a:lnTo>
                  <a:pt x="112" y="192"/>
                </a:lnTo>
                <a:lnTo>
                  <a:pt x="112" y="144"/>
                </a:lnTo>
                <a:lnTo>
                  <a:pt x="464" y="144"/>
                </a:lnTo>
                <a:lnTo>
                  <a:pt x="464" y="192"/>
                </a:lnTo>
                <a:close/>
              </a:path>
            </a:pathLst>
          </a:custGeom>
          <a:solidFill>
            <a:srgbClr val="51515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70" name="Freeform 12"/>
          <p:cNvSpPr>
            <a:spLocks/>
          </p:cNvSpPr>
          <p:nvPr/>
        </p:nvSpPr>
        <p:spPr bwMode="auto">
          <a:xfrm>
            <a:off x="8502584" y="2204982"/>
            <a:ext cx="374650" cy="366712"/>
          </a:xfrm>
          <a:custGeom>
            <a:avLst/>
            <a:gdLst>
              <a:gd name="T0" fmla="*/ 596 w 624"/>
              <a:gd name="T1" fmla="*/ 236 h 608"/>
              <a:gd name="T2" fmla="*/ 548 w 624"/>
              <a:gd name="T3" fmla="*/ 208 h 608"/>
              <a:gd name="T4" fmla="*/ 490 w 624"/>
              <a:gd name="T5" fmla="*/ 151 h 608"/>
              <a:gd name="T6" fmla="*/ 400 w 624"/>
              <a:gd name="T7" fmla="*/ 72 h 608"/>
              <a:gd name="T8" fmla="*/ 400 w 624"/>
              <a:gd name="T9" fmla="*/ 0 h 608"/>
              <a:gd name="T10" fmla="*/ 349 w 624"/>
              <a:gd name="T11" fmla="*/ 0 h 608"/>
              <a:gd name="T12" fmla="*/ 0 w 624"/>
              <a:gd name="T13" fmla="*/ 55 h 608"/>
              <a:gd name="T14" fmla="*/ 0 w 624"/>
              <a:gd name="T15" fmla="*/ 552 h 608"/>
              <a:gd name="T16" fmla="*/ 349 w 624"/>
              <a:gd name="T17" fmla="*/ 608 h 608"/>
              <a:gd name="T18" fmla="*/ 400 w 624"/>
              <a:gd name="T19" fmla="*/ 608 h 608"/>
              <a:gd name="T20" fmla="*/ 400 w 624"/>
              <a:gd name="T21" fmla="*/ 536 h 608"/>
              <a:gd name="T22" fmla="*/ 490 w 624"/>
              <a:gd name="T23" fmla="*/ 460 h 608"/>
              <a:gd name="T24" fmla="*/ 548 w 624"/>
              <a:gd name="T25" fmla="*/ 402 h 608"/>
              <a:gd name="T26" fmla="*/ 624 w 624"/>
              <a:gd name="T27" fmla="*/ 306 h 608"/>
              <a:gd name="T28" fmla="*/ 596 w 624"/>
              <a:gd name="T29" fmla="*/ 23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608">
                <a:moveTo>
                  <a:pt x="596" y="236"/>
                </a:moveTo>
                <a:cubicBezTo>
                  <a:pt x="583" y="223"/>
                  <a:pt x="565" y="213"/>
                  <a:pt x="548" y="208"/>
                </a:cubicBezTo>
                <a:cubicBezTo>
                  <a:pt x="533" y="184"/>
                  <a:pt x="514" y="165"/>
                  <a:pt x="490" y="151"/>
                </a:cubicBezTo>
                <a:cubicBezTo>
                  <a:pt x="480" y="108"/>
                  <a:pt x="445" y="76"/>
                  <a:pt x="400" y="72"/>
                </a:cubicBezTo>
                <a:lnTo>
                  <a:pt x="400" y="0"/>
                </a:lnTo>
                <a:lnTo>
                  <a:pt x="349" y="0"/>
                </a:lnTo>
                <a:lnTo>
                  <a:pt x="0" y="55"/>
                </a:lnTo>
                <a:lnTo>
                  <a:pt x="0" y="552"/>
                </a:lnTo>
                <a:lnTo>
                  <a:pt x="349" y="608"/>
                </a:lnTo>
                <a:lnTo>
                  <a:pt x="400" y="608"/>
                </a:lnTo>
                <a:lnTo>
                  <a:pt x="400" y="536"/>
                </a:lnTo>
                <a:cubicBezTo>
                  <a:pt x="445" y="533"/>
                  <a:pt x="480" y="501"/>
                  <a:pt x="490" y="460"/>
                </a:cubicBezTo>
                <a:cubicBezTo>
                  <a:pt x="512" y="445"/>
                  <a:pt x="533" y="424"/>
                  <a:pt x="548" y="402"/>
                </a:cubicBezTo>
                <a:cubicBezTo>
                  <a:pt x="592" y="392"/>
                  <a:pt x="624" y="352"/>
                  <a:pt x="624" y="306"/>
                </a:cubicBezTo>
                <a:cubicBezTo>
                  <a:pt x="624" y="279"/>
                  <a:pt x="615" y="253"/>
                  <a:pt x="596" y="236"/>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71" name="Freeform 13"/>
          <p:cNvSpPr>
            <a:spLocks/>
          </p:cNvSpPr>
          <p:nvPr/>
        </p:nvSpPr>
        <p:spPr bwMode="auto">
          <a:xfrm>
            <a:off x="8531159" y="2233557"/>
            <a:ext cx="182563" cy="309562"/>
          </a:xfrm>
          <a:custGeom>
            <a:avLst/>
            <a:gdLst>
              <a:gd name="T0" fmla="*/ 115 w 115"/>
              <a:gd name="T1" fmla="*/ 0 h 195"/>
              <a:gd name="T2" fmla="*/ 0 w 115"/>
              <a:gd name="T3" fmla="*/ 19 h 195"/>
              <a:gd name="T4" fmla="*/ 0 w 115"/>
              <a:gd name="T5" fmla="*/ 177 h 195"/>
              <a:gd name="T6" fmla="*/ 115 w 115"/>
              <a:gd name="T7" fmla="*/ 195 h 195"/>
              <a:gd name="T8" fmla="*/ 115 w 115"/>
              <a:gd name="T9" fmla="*/ 0 h 195"/>
            </a:gdLst>
            <a:ahLst/>
            <a:cxnLst>
              <a:cxn ang="0">
                <a:pos x="T0" y="T1"/>
              </a:cxn>
              <a:cxn ang="0">
                <a:pos x="T2" y="T3"/>
              </a:cxn>
              <a:cxn ang="0">
                <a:pos x="T4" y="T5"/>
              </a:cxn>
              <a:cxn ang="0">
                <a:pos x="T6" y="T7"/>
              </a:cxn>
              <a:cxn ang="0">
                <a:pos x="T8" y="T9"/>
              </a:cxn>
            </a:cxnLst>
            <a:rect l="0" t="0" r="r" b="b"/>
            <a:pathLst>
              <a:path w="115" h="195">
                <a:moveTo>
                  <a:pt x="115" y="0"/>
                </a:moveTo>
                <a:lnTo>
                  <a:pt x="0" y="19"/>
                </a:lnTo>
                <a:lnTo>
                  <a:pt x="0" y="177"/>
                </a:lnTo>
                <a:lnTo>
                  <a:pt x="115" y="195"/>
                </a:lnTo>
                <a:lnTo>
                  <a:pt x="115" y="0"/>
                </a:lnTo>
                <a:close/>
              </a:path>
            </a:pathLst>
          </a:custGeom>
          <a:solidFill>
            <a:srgbClr val="2372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72" name="Freeform 14"/>
          <p:cNvSpPr>
            <a:spLocks/>
          </p:cNvSpPr>
          <p:nvPr/>
        </p:nvSpPr>
        <p:spPr bwMode="auto">
          <a:xfrm>
            <a:off x="8586722" y="2320869"/>
            <a:ext cx="69850" cy="128587"/>
          </a:xfrm>
          <a:custGeom>
            <a:avLst/>
            <a:gdLst>
              <a:gd name="T0" fmla="*/ 65 w 116"/>
              <a:gd name="T1" fmla="*/ 0 h 213"/>
              <a:gd name="T2" fmla="*/ 8 w 116"/>
              <a:gd name="T3" fmla="*/ 42 h 213"/>
              <a:gd name="T4" fmla="*/ 32 w 116"/>
              <a:gd name="T5" fmla="*/ 111 h 213"/>
              <a:gd name="T6" fmla="*/ 72 w 116"/>
              <a:gd name="T7" fmla="*/ 160 h 213"/>
              <a:gd name="T8" fmla="*/ 41 w 116"/>
              <a:gd name="T9" fmla="*/ 170 h 213"/>
              <a:gd name="T10" fmla="*/ 4 w 116"/>
              <a:gd name="T11" fmla="*/ 149 h 213"/>
              <a:gd name="T12" fmla="*/ 4 w 116"/>
              <a:gd name="T13" fmla="*/ 173 h 213"/>
              <a:gd name="T14" fmla="*/ 4 w 116"/>
              <a:gd name="T15" fmla="*/ 188 h 213"/>
              <a:gd name="T16" fmla="*/ 11 w 116"/>
              <a:gd name="T17" fmla="*/ 196 h 213"/>
              <a:gd name="T18" fmla="*/ 110 w 116"/>
              <a:gd name="T19" fmla="*/ 170 h 213"/>
              <a:gd name="T20" fmla="*/ 104 w 116"/>
              <a:gd name="T21" fmla="*/ 114 h 213"/>
              <a:gd name="T22" fmla="*/ 60 w 116"/>
              <a:gd name="T23" fmla="*/ 80 h 213"/>
              <a:gd name="T24" fmla="*/ 43 w 116"/>
              <a:gd name="T25" fmla="*/ 63 h 213"/>
              <a:gd name="T26" fmla="*/ 48 w 116"/>
              <a:gd name="T27" fmla="*/ 39 h 213"/>
              <a:gd name="T28" fmla="*/ 105 w 116"/>
              <a:gd name="T29" fmla="*/ 45 h 213"/>
              <a:gd name="T30" fmla="*/ 105 w 116"/>
              <a:gd name="T31" fmla="*/ 13 h 213"/>
              <a:gd name="T32" fmla="*/ 105 w 116"/>
              <a:gd name="T33" fmla="*/ 5 h 213"/>
              <a:gd name="T34" fmla="*/ 100 w 116"/>
              <a:gd name="T35" fmla="*/ 2 h 213"/>
              <a:gd name="T36" fmla="*/ 65 w 116"/>
              <a:gd name="T3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213">
                <a:moveTo>
                  <a:pt x="65" y="0"/>
                </a:moveTo>
                <a:cubicBezTo>
                  <a:pt x="40" y="2"/>
                  <a:pt x="16" y="16"/>
                  <a:pt x="8" y="42"/>
                </a:cubicBezTo>
                <a:cubicBezTo>
                  <a:pt x="0" y="69"/>
                  <a:pt x="9" y="95"/>
                  <a:pt x="32" y="111"/>
                </a:cubicBezTo>
                <a:cubicBezTo>
                  <a:pt x="46" y="122"/>
                  <a:pt x="84" y="135"/>
                  <a:pt x="72" y="160"/>
                </a:cubicBezTo>
                <a:cubicBezTo>
                  <a:pt x="65" y="172"/>
                  <a:pt x="52" y="172"/>
                  <a:pt x="41" y="170"/>
                </a:cubicBezTo>
                <a:cubicBezTo>
                  <a:pt x="27" y="168"/>
                  <a:pt x="16" y="160"/>
                  <a:pt x="4" y="149"/>
                </a:cubicBezTo>
                <a:cubicBezTo>
                  <a:pt x="4" y="157"/>
                  <a:pt x="4" y="165"/>
                  <a:pt x="4" y="173"/>
                </a:cubicBezTo>
                <a:cubicBezTo>
                  <a:pt x="4" y="178"/>
                  <a:pt x="4" y="183"/>
                  <a:pt x="4" y="188"/>
                </a:cubicBezTo>
                <a:cubicBezTo>
                  <a:pt x="4" y="192"/>
                  <a:pt x="6" y="192"/>
                  <a:pt x="11" y="196"/>
                </a:cubicBezTo>
                <a:cubicBezTo>
                  <a:pt x="43" y="213"/>
                  <a:pt x="97" y="210"/>
                  <a:pt x="110" y="170"/>
                </a:cubicBezTo>
                <a:cubicBezTo>
                  <a:pt x="116" y="152"/>
                  <a:pt x="115" y="130"/>
                  <a:pt x="104" y="114"/>
                </a:cubicBezTo>
                <a:cubicBezTo>
                  <a:pt x="92" y="98"/>
                  <a:pt x="76" y="90"/>
                  <a:pt x="60" y="80"/>
                </a:cubicBezTo>
                <a:cubicBezTo>
                  <a:pt x="54" y="76"/>
                  <a:pt x="46" y="71"/>
                  <a:pt x="43" y="63"/>
                </a:cubicBezTo>
                <a:cubicBezTo>
                  <a:pt x="40" y="55"/>
                  <a:pt x="41" y="45"/>
                  <a:pt x="48" y="39"/>
                </a:cubicBezTo>
                <a:cubicBezTo>
                  <a:pt x="64" y="24"/>
                  <a:pt x="91" y="34"/>
                  <a:pt x="105" y="45"/>
                </a:cubicBezTo>
                <a:cubicBezTo>
                  <a:pt x="105" y="34"/>
                  <a:pt x="105" y="23"/>
                  <a:pt x="105" y="13"/>
                </a:cubicBezTo>
                <a:cubicBezTo>
                  <a:pt x="105" y="10"/>
                  <a:pt x="105" y="8"/>
                  <a:pt x="105" y="5"/>
                </a:cubicBezTo>
                <a:cubicBezTo>
                  <a:pt x="105" y="2"/>
                  <a:pt x="104" y="2"/>
                  <a:pt x="100" y="2"/>
                </a:cubicBezTo>
                <a:cubicBezTo>
                  <a:pt x="91" y="0"/>
                  <a:pt x="78" y="0"/>
                  <a:pt x="65" y="0"/>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73" name="Freeform 15"/>
          <p:cNvSpPr>
            <a:spLocks/>
          </p:cNvSpPr>
          <p:nvPr/>
        </p:nvSpPr>
        <p:spPr bwMode="auto">
          <a:xfrm>
            <a:off x="8724834" y="2279594"/>
            <a:ext cx="123825" cy="223837"/>
          </a:xfrm>
          <a:custGeom>
            <a:avLst/>
            <a:gdLst>
              <a:gd name="T0" fmla="*/ 157 w 206"/>
              <a:gd name="T1" fmla="*/ 133 h 371"/>
              <a:gd name="T2" fmla="*/ 147 w 206"/>
              <a:gd name="T3" fmla="*/ 134 h 371"/>
              <a:gd name="T4" fmla="*/ 72 w 206"/>
              <a:gd name="T5" fmla="*/ 59 h 371"/>
              <a:gd name="T6" fmla="*/ 74 w 206"/>
              <a:gd name="T7" fmla="*/ 50 h 371"/>
              <a:gd name="T8" fmla="*/ 24 w 206"/>
              <a:gd name="T9" fmla="*/ 0 h 371"/>
              <a:gd name="T10" fmla="*/ 0 w 206"/>
              <a:gd name="T11" fmla="*/ 6 h 371"/>
              <a:gd name="T12" fmla="*/ 0 w 206"/>
              <a:gd name="T13" fmla="*/ 94 h 371"/>
              <a:gd name="T14" fmla="*/ 24 w 206"/>
              <a:gd name="T15" fmla="*/ 101 h 371"/>
              <a:gd name="T16" fmla="*/ 61 w 206"/>
              <a:gd name="T17" fmla="*/ 85 h 371"/>
              <a:gd name="T18" fmla="*/ 123 w 206"/>
              <a:gd name="T19" fmla="*/ 149 h 371"/>
              <a:gd name="T20" fmla="*/ 107 w 206"/>
              <a:gd name="T21" fmla="*/ 186 h 371"/>
              <a:gd name="T22" fmla="*/ 123 w 206"/>
              <a:gd name="T23" fmla="*/ 222 h 371"/>
              <a:gd name="T24" fmla="*/ 61 w 206"/>
              <a:gd name="T25" fmla="*/ 286 h 371"/>
              <a:gd name="T26" fmla="*/ 24 w 206"/>
              <a:gd name="T27" fmla="*/ 270 h 371"/>
              <a:gd name="T28" fmla="*/ 0 w 206"/>
              <a:gd name="T29" fmla="*/ 277 h 371"/>
              <a:gd name="T30" fmla="*/ 0 w 206"/>
              <a:gd name="T31" fmla="*/ 365 h 371"/>
              <a:gd name="T32" fmla="*/ 24 w 206"/>
              <a:gd name="T33" fmla="*/ 371 h 371"/>
              <a:gd name="T34" fmla="*/ 74 w 206"/>
              <a:gd name="T35" fmla="*/ 322 h 371"/>
              <a:gd name="T36" fmla="*/ 72 w 206"/>
              <a:gd name="T37" fmla="*/ 312 h 371"/>
              <a:gd name="T38" fmla="*/ 146 w 206"/>
              <a:gd name="T39" fmla="*/ 237 h 371"/>
              <a:gd name="T40" fmla="*/ 155 w 206"/>
              <a:gd name="T41" fmla="*/ 238 h 371"/>
              <a:gd name="T42" fmla="*/ 205 w 206"/>
              <a:gd name="T43" fmla="*/ 189 h 371"/>
              <a:gd name="T44" fmla="*/ 157 w 206"/>
              <a:gd name="T45" fmla="*/ 1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371">
                <a:moveTo>
                  <a:pt x="157" y="133"/>
                </a:moveTo>
                <a:cubicBezTo>
                  <a:pt x="154" y="133"/>
                  <a:pt x="150" y="133"/>
                  <a:pt x="147" y="134"/>
                </a:cubicBezTo>
                <a:cubicBezTo>
                  <a:pt x="134" y="101"/>
                  <a:pt x="107" y="74"/>
                  <a:pt x="72" y="59"/>
                </a:cubicBezTo>
                <a:cubicBezTo>
                  <a:pt x="72" y="56"/>
                  <a:pt x="74" y="53"/>
                  <a:pt x="74" y="50"/>
                </a:cubicBezTo>
                <a:cubicBezTo>
                  <a:pt x="74" y="22"/>
                  <a:pt x="51" y="0"/>
                  <a:pt x="24" y="0"/>
                </a:cubicBezTo>
                <a:cubicBezTo>
                  <a:pt x="16" y="0"/>
                  <a:pt x="8" y="2"/>
                  <a:pt x="0" y="6"/>
                </a:cubicBezTo>
                <a:lnTo>
                  <a:pt x="0" y="94"/>
                </a:lnTo>
                <a:cubicBezTo>
                  <a:pt x="6" y="98"/>
                  <a:pt x="14" y="101"/>
                  <a:pt x="24" y="101"/>
                </a:cubicBezTo>
                <a:cubicBezTo>
                  <a:pt x="38" y="101"/>
                  <a:pt x="51" y="94"/>
                  <a:pt x="61" y="85"/>
                </a:cubicBezTo>
                <a:cubicBezTo>
                  <a:pt x="90" y="96"/>
                  <a:pt x="112" y="118"/>
                  <a:pt x="123" y="149"/>
                </a:cubicBezTo>
                <a:cubicBezTo>
                  <a:pt x="114" y="158"/>
                  <a:pt x="107" y="171"/>
                  <a:pt x="107" y="186"/>
                </a:cubicBezTo>
                <a:cubicBezTo>
                  <a:pt x="107" y="200"/>
                  <a:pt x="114" y="213"/>
                  <a:pt x="123" y="222"/>
                </a:cubicBezTo>
                <a:cubicBezTo>
                  <a:pt x="112" y="251"/>
                  <a:pt x="90" y="275"/>
                  <a:pt x="61" y="286"/>
                </a:cubicBezTo>
                <a:cubicBezTo>
                  <a:pt x="51" y="277"/>
                  <a:pt x="38" y="270"/>
                  <a:pt x="24" y="270"/>
                </a:cubicBezTo>
                <a:cubicBezTo>
                  <a:pt x="16" y="270"/>
                  <a:pt x="8" y="272"/>
                  <a:pt x="0" y="277"/>
                </a:cubicBezTo>
                <a:lnTo>
                  <a:pt x="0" y="365"/>
                </a:lnTo>
                <a:cubicBezTo>
                  <a:pt x="6" y="368"/>
                  <a:pt x="14" y="371"/>
                  <a:pt x="24" y="371"/>
                </a:cubicBezTo>
                <a:cubicBezTo>
                  <a:pt x="51" y="371"/>
                  <a:pt x="74" y="349"/>
                  <a:pt x="74" y="322"/>
                </a:cubicBezTo>
                <a:cubicBezTo>
                  <a:pt x="74" y="318"/>
                  <a:pt x="74" y="315"/>
                  <a:pt x="72" y="312"/>
                </a:cubicBezTo>
                <a:cubicBezTo>
                  <a:pt x="106" y="298"/>
                  <a:pt x="133" y="272"/>
                  <a:pt x="146" y="237"/>
                </a:cubicBezTo>
                <a:cubicBezTo>
                  <a:pt x="149" y="237"/>
                  <a:pt x="152" y="238"/>
                  <a:pt x="155" y="238"/>
                </a:cubicBezTo>
                <a:cubicBezTo>
                  <a:pt x="182" y="238"/>
                  <a:pt x="205" y="216"/>
                  <a:pt x="205" y="189"/>
                </a:cubicBezTo>
                <a:cubicBezTo>
                  <a:pt x="206" y="155"/>
                  <a:pt x="184" y="133"/>
                  <a:pt x="157" y="133"/>
                </a:cubicBezTo>
                <a:close/>
              </a:path>
            </a:pathLst>
          </a:custGeom>
          <a:solidFill>
            <a:srgbClr val="2073B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i-FI" sz="1800" b="0" i="0" u="none" strike="noStrike" kern="0" cap="none" spc="0" normalizeH="0" baseline="0" noProof="0">
              <a:ln>
                <a:noFill/>
              </a:ln>
              <a:solidFill>
                <a:sysClr val="windowText" lastClr="000000"/>
              </a:solidFill>
              <a:effectLst/>
              <a:uLnTx/>
              <a:uFillTx/>
            </a:endParaRPr>
          </a:p>
        </p:txBody>
      </p:sp>
      <p:sp>
        <p:nvSpPr>
          <p:cNvPr id="74" name="TextBox 73"/>
          <p:cNvSpPr txBox="1"/>
          <p:nvPr/>
        </p:nvSpPr>
        <p:spPr>
          <a:xfrm>
            <a:off x="4348827" y="3082084"/>
            <a:ext cx="779750"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CA</a:t>
            </a:r>
            <a:endParaRPr kumimoji="0" lang="en-US" sz="1200" b="0" i="0" u="none" strike="noStrike" kern="0" cap="none" spc="-70" normalizeH="0" baseline="0" noProof="0" dirty="0" err="1">
              <a:ln>
                <a:noFill/>
              </a:ln>
              <a:effectLst/>
              <a:uLnTx/>
              <a:uFillTx/>
            </a:endParaRPr>
          </a:p>
        </p:txBody>
      </p:sp>
      <p:sp>
        <p:nvSpPr>
          <p:cNvPr id="75" name="TextBox 74"/>
          <p:cNvSpPr txBox="1"/>
          <p:nvPr/>
        </p:nvSpPr>
        <p:spPr>
          <a:xfrm>
            <a:off x="5249386" y="3082084"/>
            <a:ext cx="779750"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Search</a:t>
            </a:r>
            <a:endParaRPr kumimoji="0" lang="en-US" sz="1200" b="0" i="0" u="none" strike="noStrike" kern="0" cap="none" spc="-70" normalizeH="0" baseline="0" noProof="0" dirty="0" err="1">
              <a:ln>
                <a:noFill/>
              </a:ln>
              <a:effectLst/>
              <a:uLnTx/>
              <a:uFillTx/>
            </a:endParaRPr>
          </a:p>
        </p:txBody>
      </p:sp>
      <p:sp>
        <p:nvSpPr>
          <p:cNvPr id="76" name="TextBox 75"/>
          <p:cNvSpPr txBox="1"/>
          <p:nvPr/>
        </p:nvSpPr>
        <p:spPr>
          <a:xfrm>
            <a:off x="6099740" y="3075176"/>
            <a:ext cx="779750"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Distributed Cache</a:t>
            </a:r>
            <a:endParaRPr kumimoji="0" lang="en-US" sz="1200" b="0" i="0" u="none" strike="noStrike" kern="0" cap="none" spc="-70" normalizeH="0" baseline="0" noProof="0" dirty="0" err="1">
              <a:ln>
                <a:noFill/>
              </a:ln>
              <a:effectLst/>
              <a:uLnTx/>
              <a:uFillTx/>
            </a:endParaRPr>
          </a:p>
        </p:txBody>
      </p:sp>
      <p:sp>
        <p:nvSpPr>
          <p:cNvPr id="77" name="TextBox 76"/>
          <p:cNvSpPr txBox="1"/>
          <p:nvPr/>
        </p:nvSpPr>
        <p:spPr>
          <a:xfrm>
            <a:off x="6952671" y="3082084"/>
            <a:ext cx="910130"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Custom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Project Server</a:t>
            </a:r>
            <a:endParaRPr kumimoji="0" lang="en-US" sz="1200" b="0" i="0" u="none" strike="noStrike" kern="0" cap="none" spc="-70" normalizeH="0" baseline="0" noProof="0" dirty="0" err="1">
              <a:ln>
                <a:noFill/>
              </a:ln>
              <a:effectLst/>
              <a:uLnTx/>
              <a:uFillTx/>
            </a:endParaRPr>
          </a:p>
        </p:txBody>
      </p:sp>
      <p:sp>
        <p:nvSpPr>
          <p:cNvPr id="78" name="TextBox 77"/>
          <p:cNvSpPr txBox="1"/>
          <p:nvPr/>
        </p:nvSpPr>
        <p:spPr>
          <a:xfrm>
            <a:off x="7910159" y="3082084"/>
            <a:ext cx="779750"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i-FI" sz="1200" b="0" i="0" u="none" strike="noStrike" kern="0" cap="none" spc="-70" normalizeH="0" baseline="0" noProof="0" dirty="0">
                <a:ln>
                  <a:noFill/>
                </a:ln>
                <a:effectLst/>
                <a:uLnTx/>
                <a:uFillTx/>
              </a:rPr>
              <a:t>OOS</a:t>
            </a:r>
            <a:endParaRPr kumimoji="0" lang="en-US" sz="1200" b="0" i="0" u="none" strike="noStrike" kern="0" cap="none" spc="-70" normalizeH="0" baseline="0" noProof="0" dirty="0" err="1">
              <a:ln>
                <a:noFill/>
              </a:ln>
              <a:effectLst/>
              <a:uLnTx/>
              <a:uFillTx/>
            </a:endParaRPr>
          </a:p>
        </p:txBody>
      </p:sp>
      <p:sp>
        <p:nvSpPr>
          <p:cNvPr id="3" name="Rectangle 2"/>
          <p:cNvSpPr/>
          <p:nvPr/>
        </p:nvSpPr>
        <p:spPr>
          <a:xfrm>
            <a:off x="310660" y="5584238"/>
            <a:ext cx="3034280" cy="3529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2" name="Rectangle 81"/>
          <p:cNvSpPr/>
          <p:nvPr/>
        </p:nvSpPr>
        <p:spPr>
          <a:xfrm>
            <a:off x="310660" y="5584238"/>
            <a:ext cx="1786375" cy="3529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500 GB</a:t>
            </a:r>
          </a:p>
        </p:txBody>
      </p:sp>
      <p:pic>
        <p:nvPicPr>
          <p:cNvPr id="6" name="Picture 5"/>
          <p:cNvPicPr>
            <a:picLocks noChangeAspect="1"/>
          </p:cNvPicPr>
          <p:nvPr/>
        </p:nvPicPr>
        <p:blipFill>
          <a:blip r:embed="rId4"/>
          <a:stretch>
            <a:fillRect/>
          </a:stretch>
        </p:blipFill>
        <p:spPr>
          <a:xfrm>
            <a:off x="1135933" y="4366293"/>
            <a:ext cx="1162212" cy="1076475"/>
          </a:xfrm>
          <a:prstGeom prst="rect">
            <a:avLst/>
          </a:prstGeom>
        </p:spPr>
      </p:pic>
      <p:pic>
        <p:nvPicPr>
          <p:cNvPr id="12" name="Picture 11"/>
          <p:cNvPicPr>
            <a:picLocks noChangeAspect="1"/>
          </p:cNvPicPr>
          <p:nvPr/>
        </p:nvPicPr>
        <p:blipFill>
          <a:blip r:embed="rId5"/>
          <a:stretch>
            <a:fillRect/>
          </a:stretch>
        </p:blipFill>
        <p:spPr>
          <a:xfrm>
            <a:off x="3344940" y="4298939"/>
            <a:ext cx="3772426" cy="1676634"/>
          </a:xfrm>
          <a:prstGeom prst="rect">
            <a:avLst/>
          </a:prstGeom>
        </p:spPr>
      </p:pic>
      <p:sp>
        <p:nvSpPr>
          <p:cNvPr id="13" name="Rectangle 12"/>
          <p:cNvSpPr/>
          <p:nvPr/>
        </p:nvSpPr>
        <p:spPr>
          <a:xfrm>
            <a:off x="6288324" y="4461770"/>
            <a:ext cx="854401" cy="369332"/>
          </a:xfrm>
          <a:prstGeom prst="rect">
            <a:avLst/>
          </a:prstGeom>
          <a:solidFill>
            <a:schemeClr val="bg1"/>
          </a:solidFill>
        </p:spPr>
        <p:txBody>
          <a:bodyPr wrap="none">
            <a:spAutoFit/>
          </a:bodyPr>
          <a:lstStyle/>
          <a:p>
            <a:r>
              <a:rPr lang="fi-FI" kern="0" spc="-70" dirty="0"/>
              <a:t>64,0 GB</a:t>
            </a:r>
            <a:endParaRPr lang="fi-FI" dirty="0"/>
          </a:p>
        </p:txBody>
      </p:sp>
      <p:pic>
        <p:nvPicPr>
          <p:cNvPr id="15" name="Picture 14"/>
          <p:cNvPicPr>
            <a:picLocks noChangeAspect="1"/>
          </p:cNvPicPr>
          <p:nvPr/>
        </p:nvPicPr>
        <p:blipFill>
          <a:blip r:embed="rId6"/>
          <a:stretch>
            <a:fillRect/>
          </a:stretch>
        </p:blipFill>
        <p:spPr>
          <a:xfrm>
            <a:off x="7614707" y="4524582"/>
            <a:ext cx="850572" cy="310869"/>
          </a:xfrm>
          <a:prstGeom prst="rect">
            <a:avLst/>
          </a:prstGeom>
        </p:spPr>
      </p:pic>
      <p:pic>
        <p:nvPicPr>
          <p:cNvPr id="83" name="Picture 82"/>
          <p:cNvPicPr>
            <a:picLocks noChangeAspect="1"/>
          </p:cNvPicPr>
          <p:nvPr/>
        </p:nvPicPr>
        <p:blipFill>
          <a:blip r:embed="rId6"/>
          <a:stretch>
            <a:fillRect/>
          </a:stretch>
        </p:blipFill>
        <p:spPr>
          <a:xfrm flipH="1">
            <a:off x="8493800" y="4524266"/>
            <a:ext cx="850572" cy="310869"/>
          </a:xfrm>
          <a:prstGeom prst="rect">
            <a:avLst/>
          </a:prstGeom>
        </p:spPr>
      </p:pic>
      <p:pic>
        <p:nvPicPr>
          <p:cNvPr id="84" name="Picture 83"/>
          <p:cNvPicPr>
            <a:picLocks noChangeAspect="1"/>
          </p:cNvPicPr>
          <p:nvPr/>
        </p:nvPicPr>
        <p:blipFill>
          <a:blip r:embed="rId6"/>
          <a:stretch>
            <a:fillRect/>
          </a:stretch>
        </p:blipFill>
        <p:spPr>
          <a:xfrm>
            <a:off x="9372893" y="4524266"/>
            <a:ext cx="850572" cy="310869"/>
          </a:xfrm>
          <a:prstGeom prst="rect">
            <a:avLst/>
          </a:prstGeom>
        </p:spPr>
      </p:pic>
      <p:pic>
        <p:nvPicPr>
          <p:cNvPr id="85" name="Picture 84"/>
          <p:cNvPicPr>
            <a:picLocks noChangeAspect="1"/>
          </p:cNvPicPr>
          <p:nvPr/>
        </p:nvPicPr>
        <p:blipFill>
          <a:blip r:embed="rId6"/>
          <a:stretch>
            <a:fillRect/>
          </a:stretch>
        </p:blipFill>
        <p:spPr>
          <a:xfrm flipH="1">
            <a:off x="10251985" y="4524265"/>
            <a:ext cx="850572" cy="310869"/>
          </a:xfrm>
          <a:prstGeom prst="rect">
            <a:avLst/>
          </a:prstGeom>
        </p:spPr>
      </p:pic>
      <p:pic>
        <p:nvPicPr>
          <p:cNvPr id="86" name="Picture 85"/>
          <p:cNvPicPr>
            <a:picLocks noChangeAspect="1"/>
          </p:cNvPicPr>
          <p:nvPr/>
        </p:nvPicPr>
        <p:blipFill>
          <a:blip r:embed="rId6"/>
          <a:stretch>
            <a:fillRect/>
          </a:stretch>
        </p:blipFill>
        <p:spPr>
          <a:xfrm flipH="1">
            <a:off x="7614706" y="4875343"/>
            <a:ext cx="850572" cy="310869"/>
          </a:xfrm>
          <a:prstGeom prst="rect">
            <a:avLst/>
          </a:prstGeom>
        </p:spPr>
      </p:pic>
      <p:pic>
        <p:nvPicPr>
          <p:cNvPr id="87" name="Picture 86"/>
          <p:cNvPicPr>
            <a:picLocks noChangeAspect="1"/>
          </p:cNvPicPr>
          <p:nvPr/>
        </p:nvPicPr>
        <p:blipFill>
          <a:blip r:embed="rId6"/>
          <a:stretch>
            <a:fillRect/>
          </a:stretch>
        </p:blipFill>
        <p:spPr>
          <a:xfrm>
            <a:off x="8498779" y="4875027"/>
            <a:ext cx="850572" cy="310869"/>
          </a:xfrm>
          <a:prstGeom prst="rect">
            <a:avLst/>
          </a:prstGeom>
        </p:spPr>
      </p:pic>
      <p:pic>
        <p:nvPicPr>
          <p:cNvPr id="88" name="Picture 87"/>
          <p:cNvPicPr>
            <a:picLocks noChangeAspect="1"/>
          </p:cNvPicPr>
          <p:nvPr/>
        </p:nvPicPr>
        <p:blipFill>
          <a:blip r:embed="rId6"/>
          <a:stretch>
            <a:fillRect/>
          </a:stretch>
        </p:blipFill>
        <p:spPr>
          <a:xfrm flipH="1">
            <a:off x="9377797" y="4875027"/>
            <a:ext cx="850572" cy="310869"/>
          </a:xfrm>
          <a:prstGeom prst="rect">
            <a:avLst/>
          </a:prstGeom>
        </p:spPr>
      </p:pic>
      <p:pic>
        <p:nvPicPr>
          <p:cNvPr id="89" name="Picture 88"/>
          <p:cNvPicPr>
            <a:picLocks noChangeAspect="1"/>
          </p:cNvPicPr>
          <p:nvPr/>
        </p:nvPicPr>
        <p:blipFill>
          <a:blip r:embed="rId6"/>
          <a:stretch>
            <a:fillRect/>
          </a:stretch>
        </p:blipFill>
        <p:spPr>
          <a:xfrm>
            <a:off x="10251984" y="4875026"/>
            <a:ext cx="850572" cy="310869"/>
          </a:xfrm>
          <a:prstGeom prst="rect">
            <a:avLst/>
          </a:prstGeom>
        </p:spPr>
      </p:pic>
      <p:pic>
        <p:nvPicPr>
          <p:cNvPr id="90" name="Picture 89"/>
          <p:cNvPicPr>
            <a:picLocks noChangeAspect="1"/>
          </p:cNvPicPr>
          <p:nvPr/>
        </p:nvPicPr>
        <p:blipFill>
          <a:blip r:embed="rId6"/>
          <a:stretch>
            <a:fillRect/>
          </a:stretch>
        </p:blipFill>
        <p:spPr>
          <a:xfrm>
            <a:off x="7614065" y="5232298"/>
            <a:ext cx="850572" cy="310869"/>
          </a:xfrm>
          <a:prstGeom prst="rect">
            <a:avLst/>
          </a:prstGeom>
        </p:spPr>
      </p:pic>
      <p:pic>
        <p:nvPicPr>
          <p:cNvPr id="91" name="Picture 90"/>
          <p:cNvPicPr>
            <a:picLocks noChangeAspect="1"/>
          </p:cNvPicPr>
          <p:nvPr/>
        </p:nvPicPr>
        <p:blipFill>
          <a:blip r:embed="rId6"/>
          <a:stretch>
            <a:fillRect/>
          </a:stretch>
        </p:blipFill>
        <p:spPr>
          <a:xfrm>
            <a:off x="8498138" y="5231982"/>
            <a:ext cx="850572" cy="310869"/>
          </a:xfrm>
          <a:prstGeom prst="rect">
            <a:avLst/>
          </a:prstGeom>
        </p:spPr>
      </p:pic>
      <p:pic>
        <p:nvPicPr>
          <p:cNvPr id="92" name="Picture 91"/>
          <p:cNvPicPr>
            <a:picLocks noChangeAspect="1"/>
          </p:cNvPicPr>
          <p:nvPr/>
        </p:nvPicPr>
        <p:blipFill>
          <a:blip r:embed="rId6"/>
          <a:stretch>
            <a:fillRect/>
          </a:stretch>
        </p:blipFill>
        <p:spPr>
          <a:xfrm>
            <a:off x="9377156" y="5231982"/>
            <a:ext cx="850572" cy="310869"/>
          </a:xfrm>
          <a:prstGeom prst="rect">
            <a:avLst/>
          </a:prstGeom>
        </p:spPr>
      </p:pic>
      <p:pic>
        <p:nvPicPr>
          <p:cNvPr id="93" name="Picture 92"/>
          <p:cNvPicPr>
            <a:picLocks noChangeAspect="1"/>
          </p:cNvPicPr>
          <p:nvPr/>
        </p:nvPicPr>
        <p:blipFill>
          <a:blip r:embed="rId6"/>
          <a:stretch>
            <a:fillRect/>
          </a:stretch>
        </p:blipFill>
        <p:spPr>
          <a:xfrm flipH="1">
            <a:off x="10251343" y="5231981"/>
            <a:ext cx="850572" cy="310869"/>
          </a:xfrm>
          <a:prstGeom prst="rect">
            <a:avLst/>
          </a:prstGeom>
        </p:spPr>
      </p:pic>
      <p:pic>
        <p:nvPicPr>
          <p:cNvPr id="94" name="Picture 93"/>
          <p:cNvPicPr>
            <a:picLocks noChangeAspect="1"/>
          </p:cNvPicPr>
          <p:nvPr/>
        </p:nvPicPr>
        <p:blipFill>
          <a:blip r:embed="rId6"/>
          <a:stretch>
            <a:fillRect/>
          </a:stretch>
        </p:blipFill>
        <p:spPr>
          <a:xfrm flipH="1">
            <a:off x="7614064" y="5583059"/>
            <a:ext cx="850572" cy="310869"/>
          </a:xfrm>
          <a:prstGeom prst="rect">
            <a:avLst/>
          </a:prstGeom>
        </p:spPr>
      </p:pic>
      <p:pic>
        <p:nvPicPr>
          <p:cNvPr id="95" name="Picture 94"/>
          <p:cNvPicPr>
            <a:picLocks noChangeAspect="1"/>
          </p:cNvPicPr>
          <p:nvPr/>
        </p:nvPicPr>
        <p:blipFill>
          <a:blip r:embed="rId6"/>
          <a:stretch>
            <a:fillRect/>
          </a:stretch>
        </p:blipFill>
        <p:spPr>
          <a:xfrm flipH="1">
            <a:off x="8498137" y="5582743"/>
            <a:ext cx="850572" cy="310869"/>
          </a:xfrm>
          <a:prstGeom prst="rect">
            <a:avLst/>
          </a:prstGeom>
        </p:spPr>
      </p:pic>
      <p:pic>
        <p:nvPicPr>
          <p:cNvPr id="96" name="Picture 95"/>
          <p:cNvPicPr>
            <a:picLocks noChangeAspect="1"/>
          </p:cNvPicPr>
          <p:nvPr/>
        </p:nvPicPr>
        <p:blipFill>
          <a:blip r:embed="rId6"/>
          <a:stretch>
            <a:fillRect/>
          </a:stretch>
        </p:blipFill>
        <p:spPr>
          <a:xfrm flipH="1">
            <a:off x="9377155" y="5582743"/>
            <a:ext cx="850572" cy="310869"/>
          </a:xfrm>
          <a:prstGeom prst="rect">
            <a:avLst/>
          </a:prstGeom>
        </p:spPr>
      </p:pic>
      <p:pic>
        <p:nvPicPr>
          <p:cNvPr id="97" name="Picture 96"/>
          <p:cNvPicPr>
            <a:picLocks noChangeAspect="1"/>
          </p:cNvPicPr>
          <p:nvPr/>
        </p:nvPicPr>
        <p:blipFill>
          <a:blip r:embed="rId6"/>
          <a:stretch>
            <a:fillRect/>
          </a:stretch>
        </p:blipFill>
        <p:spPr>
          <a:xfrm>
            <a:off x="10251342" y="5582742"/>
            <a:ext cx="850572" cy="310869"/>
          </a:xfrm>
          <a:prstGeom prst="rect">
            <a:avLst/>
          </a:prstGeom>
        </p:spPr>
      </p:pic>
      <p:pic>
        <p:nvPicPr>
          <p:cNvPr id="98" name="Picture 97"/>
          <p:cNvPicPr>
            <a:picLocks noChangeAspect="1"/>
          </p:cNvPicPr>
          <p:nvPr/>
        </p:nvPicPr>
        <p:blipFill>
          <a:blip r:embed="rId6"/>
          <a:stretch>
            <a:fillRect/>
          </a:stretch>
        </p:blipFill>
        <p:spPr>
          <a:xfrm flipH="1">
            <a:off x="7612577" y="5922072"/>
            <a:ext cx="850572" cy="310869"/>
          </a:xfrm>
          <a:prstGeom prst="rect">
            <a:avLst/>
          </a:prstGeom>
        </p:spPr>
      </p:pic>
      <p:pic>
        <p:nvPicPr>
          <p:cNvPr id="99" name="Picture 98"/>
          <p:cNvPicPr>
            <a:picLocks noChangeAspect="1"/>
          </p:cNvPicPr>
          <p:nvPr/>
        </p:nvPicPr>
        <p:blipFill>
          <a:blip r:embed="rId6"/>
          <a:stretch>
            <a:fillRect/>
          </a:stretch>
        </p:blipFill>
        <p:spPr>
          <a:xfrm>
            <a:off x="8496650" y="5921756"/>
            <a:ext cx="850572" cy="310869"/>
          </a:xfrm>
          <a:prstGeom prst="rect">
            <a:avLst/>
          </a:prstGeom>
        </p:spPr>
      </p:pic>
      <p:pic>
        <p:nvPicPr>
          <p:cNvPr id="100" name="Picture 99"/>
          <p:cNvPicPr>
            <a:picLocks noChangeAspect="1"/>
          </p:cNvPicPr>
          <p:nvPr/>
        </p:nvPicPr>
        <p:blipFill>
          <a:blip r:embed="rId6"/>
          <a:stretch>
            <a:fillRect/>
          </a:stretch>
        </p:blipFill>
        <p:spPr>
          <a:xfrm flipH="1">
            <a:off x="9375668" y="5921756"/>
            <a:ext cx="850572" cy="310869"/>
          </a:xfrm>
          <a:prstGeom prst="rect">
            <a:avLst/>
          </a:prstGeom>
        </p:spPr>
      </p:pic>
      <p:pic>
        <p:nvPicPr>
          <p:cNvPr id="101" name="Picture 100"/>
          <p:cNvPicPr>
            <a:picLocks noChangeAspect="1"/>
          </p:cNvPicPr>
          <p:nvPr/>
        </p:nvPicPr>
        <p:blipFill>
          <a:blip r:embed="rId6"/>
          <a:stretch>
            <a:fillRect/>
          </a:stretch>
        </p:blipFill>
        <p:spPr>
          <a:xfrm>
            <a:off x="10249855" y="5921755"/>
            <a:ext cx="850572" cy="310869"/>
          </a:xfrm>
          <a:prstGeom prst="rect">
            <a:avLst/>
          </a:prstGeom>
        </p:spPr>
      </p:pic>
      <p:pic>
        <p:nvPicPr>
          <p:cNvPr id="102" name="Picture 101"/>
          <p:cNvPicPr>
            <a:picLocks noChangeAspect="1"/>
          </p:cNvPicPr>
          <p:nvPr/>
        </p:nvPicPr>
        <p:blipFill>
          <a:blip r:embed="rId6"/>
          <a:stretch>
            <a:fillRect/>
          </a:stretch>
        </p:blipFill>
        <p:spPr>
          <a:xfrm>
            <a:off x="7612577" y="6255949"/>
            <a:ext cx="850572" cy="310869"/>
          </a:xfrm>
          <a:prstGeom prst="rect">
            <a:avLst/>
          </a:prstGeom>
        </p:spPr>
      </p:pic>
      <p:pic>
        <p:nvPicPr>
          <p:cNvPr id="103" name="Picture 102"/>
          <p:cNvPicPr>
            <a:picLocks noChangeAspect="1"/>
          </p:cNvPicPr>
          <p:nvPr/>
        </p:nvPicPr>
        <p:blipFill>
          <a:blip r:embed="rId6"/>
          <a:stretch>
            <a:fillRect/>
          </a:stretch>
        </p:blipFill>
        <p:spPr>
          <a:xfrm flipH="1">
            <a:off x="8496650" y="6255948"/>
            <a:ext cx="850572" cy="310869"/>
          </a:xfrm>
          <a:prstGeom prst="rect">
            <a:avLst/>
          </a:prstGeom>
        </p:spPr>
      </p:pic>
      <p:sp>
        <p:nvSpPr>
          <p:cNvPr id="104" name="Rectangle 103"/>
          <p:cNvSpPr/>
          <p:nvPr/>
        </p:nvSpPr>
        <p:spPr>
          <a:xfrm>
            <a:off x="7555427" y="4123748"/>
            <a:ext cx="547266" cy="369332"/>
          </a:xfrm>
          <a:prstGeom prst="rect">
            <a:avLst/>
          </a:prstGeom>
          <a:solidFill>
            <a:schemeClr val="bg1"/>
          </a:solidFill>
        </p:spPr>
        <p:txBody>
          <a:bodyPr wrap="none">
            <a:spAutoFit/>
          </a:bodyPr>
          <a:lstStyle/>
          <a:p>
            <a:r>
              <a:rPr lang="fi-FI" kern="0" spc="-70" dirty="0"/>
              <a:t>CPU</a:t>
            </a:r>
            <a:endParaRPr lang="fi-FI" dirty="0"/>
          </a:p>
        </p:txBody>
      </p:sp>
    </p:spTree>
    <p:extLst>
      <p:ext uri="{BB962C8B-B14F-4D97-AF65-F5344CB8AC3E}">
        <p14:creationId xmlns:p14="http://schemas.microsoft.com/office/powerpoint/2010/main" val="385482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fade">
                                      <p:cBhvr>
                                        <p:cTn id="26" dur="500"/>
                                        <p:tgtEl>
                                          <p:spTgt spid="10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par>
                          <p:cTn id="31" fill="hold">
                            <p:stCondLst>
                              <p:cond delay="750"/>
                            </p:stCondLst>
                            <p:childTnLst>
                              <p:par>
                                <p:cTn id="32" presetID="10" presetClass="entr" presetSubtype="0" fill="hold" nodeType="after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250"/>
                                        <p:tgtEl>
                                          <p:spTgt spid="83"/>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fade">
                                      <p:cBhvr>
                                        <p:cTn id="38" dur="250"/>
                                        <p:tgtEl>
                                          <p:spTgt spid="84"/>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250"/>
                                        <p:tgtEl>
                                          <p:spTgt spid="85"/>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250"/>
                                        <p:tgtEl>
                                          <p:spTgt spid="86"/>
                                        </p:tgtEl>
                                      </p:cBhvr>
                                    </p:animEffect>
                                  </p:childTnLst>
                                </p:cTn>
                              </p:par>
                            </p:childTnLst>
                          </p:cTn>
                        </p:par>
                        <p:par>
                          <p:cTn id="47" fill="hold">
                            <p:stCondLst>
                              <p:cond delay="1750"/>
                            </p:stCondLst>
                            <p:childTnLst>
                              <p:par>
                                <p:cTn id="48" presetID="10" presetClass="entr" presetSubtype="0" fill="hold" nodeType="after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fade">
                                      <p:cBhvr>
                                        <p:cTn id="50" dur="250"/>
                                        <p:tgtEl>
                                          <p:spTgt spid="87"/>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250"/>
                                        <p:tgtEl>
                                          <p:spTgt spid="88"/>
                                        </p:tgtEl>
                                      </p:cBhvr>
                                    </p:animEffect>
                                  </p:childTnLst>
                                </p:cTn>
                              </p:par>
                            </p:childTnLst>
                          </p:cTn>
                        </p:par>
                        <p:par>
                          <p:cTn id="55" fill="hold">
                            <p:stCondLst>
                              <p:cond delay="2250"/>
                            </p:stCondLst>
                            <p:childTnLst>
                              <p:par>
                                <p:cTn id="56" presetID="10" presetClass="entr" presetSubtype="0" fill="hold"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250"/>
                                        <p:tgtEl>
                                          <p:spTgt spid="89"/>
                                        </p:tgtEl>
                                      </p:cBhvr>
                                    </p:animEffect>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250"/>
                                        <p:tgtEl>
                                          <p:spTgt spid="90"/>
                                        </p:tgtEl>
                                      </p:cBhvr>
                                    </p:animEffect>
                                  </p:childTnLst>
                                </p:cTn>
                              </p:par>
                            </p:childTnLst>
                          </p:cTn>
                        </p:par>
                        <p:par>
                          <p:cTn id="63" fill="hold">
                            <p:stCondLst>
                              <p:cond delay="2750"/>
                            </p:stCondLst>
                            <p:childTnLst>
                              <p:par>
                                <p:cTn id="64" presetID="10" presetClass="entr" presetSubtype="0" fill="hold" nodeType="after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fade">
                                      <p:cBhvr>
                                        <p:cTn id="66" dur="250"/>
                                        <p:tgtEl>
                                          <p:spTgt spid="91"/>
                                        </p:tgtEl>
                                      </p:cBhvr>
                                    </p:animEffec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fade">
                                      <p:cBhvr>
                                        <p:cTn id="70" dur="250"/>
                                        <p:tgtEl>
                                          <p:spTgt spid="92"/>
                                        </p:tgtEl>
                                      </p:cBhvr>
                                    </p:animEffect>
                                  </p:childTnLst>
                                </p:cTn>
                              </p:par>
                            </p:childTnLst>
                          </p:cTn>
                        </p:par>
                        <p:par>
                          <p:cTn id="71" fill="hold">
                            <p:stCondLst>
                              <p:cond delay="3250"/>
                            </p:stCondLst>
                            <p:childTnLst>
                              <p:par>
                                <p:cTn id="72" presetID="10" presetClass="entr" presetSubtype="0" fill="hold" nodeType="afterEffect">
                                  <p:stCondLst>
                                    <p:cond delay="0"/>
                                  </p:stCondLst>
                                  <p:childTnLst>
                                    <p:set>
                                      <p:cBhvr>
                                        <p:cTn id="73" dur="1" fill="hold">
                                          <p:stCondLst>
                                            <p:cond delay="0"/>
                                          </p:stCondLst>
                                        </p:cTn>
                                        <p:tgtEl>
                                          <p:spTgt spid="93"/>
                                        </p:tgtEl>
                                        <p:attrNameLst>
                                          <p:attrName>style.visibility</p:attrName>
                                        </p:attrNameLst>
                                      </p:cBhvr>
                                      <p:to>
                                        <p:strVal val="visible"/>
                                      </p:to>
                                    </p:set>
                                    <p:animEffect transition="in" filter="fade">
                                      <p:cBhvr>
                                        <p:cTn id="74" dur="250"/>
                                        <p:tgtEl>
                                          <p:spTgt spid="93"/>
                                        </p:tgtEl>
                                      </p:cBhvr>
                                    </p:animEffect>
                                  </p:childTnLst>
                                </p:cTn>
                              </p:par>
                            </p:childTnLst>
                          </p:cTn>
                        </p:par>
                        <p:par>
                          <p:cTn id="75" fill="hold">
                            <p:stCondLst>
                              <p:cond delay="3500"/>
                            </p:stCondLst>
                            <p:childTnLst>
                              <p:par>
                                <p:cTn id="76" presetID="10" presetClass="entr" presetSubtype="0" fill="hold" nodeType="after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250"/>
                                        <p:tgtEl>
                                          <p:spTgt spid="94"/>
                                        </p:tgtEl>
                                      </p:cBhvr>
                                    </p:animEffect>
                                  </p:childTnLst>
                                </p:cTn>
                              </p:par>
                            </p:childTnLst>
                          </p:cTn>
                        </p:par>
                        <p:par>
                          <p:cTn id="79" fill="hold">
                            <p:stCondLst>
                              <p:cond delay="3750"/>
                            </p:stCondLst>
                            <p:childTnLst>
                              <p:par>
                                <p:cTn id="80" presetID="10" presetClass="entr" presetSubtype="0"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fade">
                                      <p:cBhvr>
                                        <p:cTn id="82" dur="250"/>
                                        <p:tgtEl>
                                          <p:spTgt spid="95"/>
                                        </p:tgtEl>
                                      </p:cBhvr>
                                    </p:animEffect>
                                  </p:childTnLst>
                                </p:cTn>
                              </p:par>
                            </p:childTnLst>
                          </p:cTn>
                        </p:par>
                        <p:par>
                          <p:cTn id="83" fill="hold">
                            <p:stCondLst>
                              <p:cond delay="4000"/>
                            </p:stCondLst>
                            <p:childTnLst>
                              <p:par>
                                <p:cTn id="84" presetID="10" presetClass="entr" presetSubtype="0" fill="hold" nodeType="after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250"/>
                                        <p:tgtEl>
                                          <p:spTgt spid="96"/>
                                        </p:tgtEl>
                                      </p:cBhvr>
                                    </p:animEffect>
                                  </p:childTnLst>
                                </p:cTn>
                              </p:par>
                            </p:childTnLst>
                          </p:cTn>
                        </p:par>
                        <p:par>
                          <p:cTn id="87" fill="hold">
                            <p:stCondLst>
                              <p:cond delay="4250"/>
                            </p:stCondLst>
                            <p:childTnLst>
                              <p:par>
                                <p:cTn id="88" presetID="10" presetClass="entr" presetSubtype="0" fill="hold" nodeType="afterEffect">
                                  <p:stCondLst>
                                    <p:cond delay="0"/>
                                  </p:stCondLst>
                                  <p:childTnLst>
                                    <p:set>
                                      <p:cBhvr>
                                        <p:cTn id="89" dur="1" fill="hold">
                                          <p:stCondLst>
                                            <p:cond delay="0"/>
                                          </p:stCondLst>
                                        </p:cTn>
                                        <p:tgtEl>
                                          <p:spTgt spid="97"/>
                                        </p:tgtEl>
                                        <p:attrNameLst>
                                          <p:attrName>style.visibility</p:attrName>
                                        </p:attrNameLst>
                                      </p:cBhvr>
                                      <p:to>
                                        <p:strVal val="visible"/>
                                      </p:to>
                                    </p:set>
                                    <p:animEffect transition="in" filter="fade">
                                      <p:cBhvr>
                                        <p:cTn id="90" dur="250"/>
                                        <p:tgtEl>
                                          <p:spTgt spid="97"/>
                                        </p:tgtEl>
                                      </p:cBhvr>
                                    </p:animEffect>
                                  </p:childTnLst>
                                </p:cTn>
                              </p:par>
                            </p:childTnLst>
                          </p:cTn>
                        </p:par>
                        <p:par>
                          <p:cTn id="91" fill="hold">
                            <p:stCondLst>
                              <p:cond delay="4500"/>
                            </p:stCondLst>
                            <p:childTnLst>
                              <p:par>
                                <p:cTn id="92" presetID="10" presetClass="entr" presetSubtype="0" fill="hold" nodeType="afterEffect">
                                  <p:stCondLst>
                                    <p:cond delay="0"/>
                                  </p:stCondLst>
                                  <p:childTnLst>
                                    <p:set>
                                      <p:cBhvr>
                                        <p:cTn id="93" dur="1" fill="hold">
                                          <p:stCondLst>
                                            <p:cond delay="0"/>
                                          </p:stCondLst>
                                        </p:cTn>
                                        <p:tgtEl>
                                          <p:spTgt spid="98"/>
                                        </p:tgtEl>
                                        <p:attrNameLst>
                                          <p:attrName>style.visibility</p:attrName>
                                        </p:attrNameLst>
                                      </p:cBhvr>
                                      <p:to>
                                        <p:strVal val="visible"/>
                                      </p:to>
                                    </p:set>
                                    <p:animEffect transition="in" filter="fade">
                                      <p:cBhvr>
                                        <p:cTn id="94" dur="250"/>
                                        <p:tgtEl>
                                          <p:spTgt spid="98"/>
                                        </p:tgtEl>
                                      </p:cBhvr>
                                    </p:animEffect>
                                  </p:childTnLst>
                                </p:cTn>
                              </p:par>
                            </p:childTnLst>
                          </p:cTn>
                        </p:par>
                        <p:par>
                          <p:cTn id="95" fill="hold">
                            <p:stCondLst>
                              <p:cond delay="4750"/>
                            </p:stCondLst>
                            <p:childTnLst>
                              <p:par>
                                <p:cTn id="96" presetID="10" presetClass="entr" presetSubtype="0" fill="hold" nodeType="afterEffect">
                                  <p:stCondLst>
                                    <p:cond delay="0"/>
                                  </p:stCondLst>
                                  <p:childTnLst>
                                    <p:set>
                                      <p:cBhvr>
                                        <p:cTn id="97" dur="1" fill="hold">
                                          <p:stCondLst>
                                            <p:cond delay="0"/>
                                          </p:stCondLst>
                                        </p:cTn>
                                        <p:tgtEl>
                                          <p:spTgt spid="99"/>
                                        </p:tgtEl>
                                        <p:attrNameLst>
                                          <p:attrName>style.visibility</p:attrName>
                                        </p:attrNameLst>
                                      </p:cBhvr>
                                      <p:to>
                                        <p:strVal val="visible"/>
                                      </p:to>
                                    </p:set>
                                    <p:animEffect transition="in" filter="fade">
                                      <p:cBhvr>
                                        <p:cTn id="98" dur="250"/>
                                        <p:tgtEl>
                                          <p:spTgt spid="99"/>
                                        </p:tgtEl>
                                      </p:cBhvr>
                                    </p:animEffect>
                                  </p:childTnLst>
                                </p:cTn>
                              </p:par>
                            </p:childTnLst>
                          </p:cTn>
                        </p:par>
                        <p:par>
                          <p:cTn id="99" fill="hold">
                            <p:stCondLst>
                              <p:cond delay="5000"/>
                            </p:stCondLst>
                            <p:childTnLst>
                              <p:par>
                                <p:cTn id="100" presetID="10" presetClass="entr" presetSubtype="0" fill="hold" nodeType="afterEffect">
                                  <p:stCondLst>
                                    <p:cond delay="0"/>
                                  </p:stCondLst>
                                  <p:childTnLst>
                                    <p:set>
                                      <p:cBhvr>
                                        <p:cTn id="101" dur="1" fill="hold">
                                          <p:stCondLst>
                                            <p:cond delay="0"/>
                                          </p:stCondLst>
                                        </p:cTn>
                                        <p:tgtEl>
                                          <p:spTgt spid="100"/>
                                        </p:tgtEl>
                                        <p:attrNameLst>
                                          <p:attrName>style.visibility</p:attrName>
                                        </p:attrNameLst>
                                      </p:cBhvr>
                                      <p:to>
                                        <p:strVal val="visible"/>
                                      </p:to>
                                    </p:set>
                                    <p:animEffect transition="in" filter="fade">
                                      <p:cBhvr>
                                        <p:cTn id="102" dur="250"/>
                                        <p:tgtEl>
                                          <p:spTgt spid="100"/>
                                        </p:tgtEl>
                                      </p:cBhvr>
                                    </p:animEffect>
                                  </p:childTnLst>
                                </p:cTn>
                              </p:par>
                            </p:childTnLst>
                          </p:cTn>
                        </p:par>
                        <p:par>
                          <p:cTn id="103" fill="hold">
                            <p:stCondLst>
                              <p:cond delay="5250"/>
                            </p:stCondLst>
                            <p:childTnLst>
                              <p:par>
                                <p:cTn id="104" presetID="10" presetClass="entr" presetSubtype="0" fill="hold" nodeType="afterEffect">
                                  <p:stCondLst>
                                    <p:cond delay="0"/>
                                  </p:stCondLst>
                                  <p:childTnLst>
                                    <p:set>
                                      <p:cBhvr>
                                        <p:cTn id="105" dur="1" fill="hold">
                                          <p:stCondLst>
                                            <p:cond delay="0"/>
                                          </p:stCondLst>
                                        </p:cTn>
                                        <p:tgtEl>
                                          <p:spTgt spid="101"/>
                                        </p:tgtEl>
                                        <p:attrNameLst>
                                          <p:attrName>style.visibility</p:attrName>
                                        </p:attrNameLst>
                                      </p:cBhvr>
                                      <p:to>
                                        <p:strVal val="visible"/>
                                      </p:to>
                                    </p:set>
                                    <p:animEffect transition="in" filter="fade">
                                      <p:cBhvr>
                                        <p:cTn id="106" dur="250"/>
                                        <p:tgtEl>
                                          <p:spTgt spid="101"/>
                                        </p:tgtEl>
                                      </p:cBhvr>
                                    </p:animEffect>
                                  </p:childTnLst>
                                </p:cTn>
                              </p:par>
                            </p:childTnLst>
                          </p:cTn>
                        </p:par>
                        <p:par>
                          <p:cTn id="107" fill="hold">
                            <p:stCondLst>
                              <p:cond delay="5500"/>
                            </p:stCondLst>
                            <p:childTnLst>
                              <p:par>
                                <p:cTn id="108" presetID="10" presetClass="entr" presetSubtype="0" fill="hold" nodeType="afterEffect">
                                  <p:stCondLst>
                                    <p:cond delay="0"/>
                                  </p:stCondLst>
                                  <p:childTnLst>
                                    <p:set>
                                      <p:cBhvr>
                                        <p:cTn id="109" dur="1" fill="hold">
                                          <p:stCondLst>
                                            <p:cond delay="0"/>
                                          </p:stCondLst>
                                        </p:cTn>
                                        <p:tgtEl>
                                          <p:spTgt spid="102"/>
                                        </p:tgtEl>
                                        <p:attrNameLst>
                                          <p:attrName>style.visibility</p:attrName>
                                        </p:attrNameLst>
                                      </p:cBhvr>
                                      <p:to>
                                        <p:strVal val="visible"/>
                                      </p:to>
                                    </p:set>
                                    <p:animEffect transition="in" filter="fade">
                                      <p:cBhvr>
                                        <p:cTn id="110" dur="250"/>
                                        <p:tgtEl>
                                          <p:spTgt spid="102"/>
                                        </p:tgtEl>
                                      </p:cBhvr>
                                    </p:animEffect>
                                  </p:childTnLst>
                                </p:cTn>
                              </p:par>
                            </p:childTnLst>
                          </p:cTn>
                        </p:par>
                        <p:par>
                          <p:cTn id="111" fill="hold">
                            <p:stCondLst>
                              <p:cond delay="5750"/>
                            </p:stCondLst>
                            <p:childTnLst>
                              <p:par>
                                <p:cTn id="112" presetID="10" presetClass="entr" presetSubtype="0" fill="hold" nodeType="afterEffect">
                                  <p:stCondLst>
                                    <p:cond delay="0"/>
                                  </p:stCondLst>
                                  <p:childTnLst>
                                    <p:set>
                                      <p:cBhvr>
                                        <p:cTn id="113" dur="1" fill="hold">
                                          <p:stCondLst>
                                            <p:cond delay="0"/>
                                          </p:stCondLst>
                                        </p:cTn>
                                        <p:tgtEl>
                                          <p:spTgt spid="103"/>
                                        </p:tgtEl>
                                        <p:attrNameLst>
                                          <p:attrName>style.visibility</p:attrName>
                                        </p:attrNameLst>
                                      </p:cBhvr>
                                      <p:to>
                                        <p:strVal val="visible"/>
                                      </p:to>
                                    </p:set>
                                    <p:animEffect transition="in" filter="fade">
                                      <p:cBhvr>
                                        <p:cTn id="114" dur="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2" grpId="0" animBg="1"/>
      <p:bldP spid="13" grpId="0" animBg="1"/>
      <p:bldP spid="10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27642"/>
            <a:ext cx="12191999" cy="434252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Title 3"/>
          <p:cNvSpPr>
            <a:spLocks noGrp="1"/>
          </p:cNvSpPr>
          <p:nvPr>
            <p:ph type="title"/>
          </p:nvPr>
        </p:nvSpPr>
        <p:spPr/>
        <p:txBody>
          <a:bodyPr/>
          <a:lstStyle/>
          <a:p>
            <a:r>
              <a:rPr lang="fi-FI" dirty="0"/>
              <a:t>MinRole</a:t>
            </a:r>
            <a:endParaRPr lang="en-US" dirty="0"/>
          </a:p>
        </p:txBody>
      </p:sp>
      <p:sp>
        <p:nvSpPr>
          <p:cNvPr id="5" name="Text Placeholder 4"/>
          <p:cNvSpPr>
            <a:spLocks noGrp="1"/>
          </p:cNvSpPr>
          <p:nvPr>
            <p:ph type="body" sz="quarter" idx="10"/>
          </p:nvPr>
        </p:nvSpPr>
        <p:spPr>
          <a:xfrm>
            <a:off x="136524" y="1024209"/>
            <a:ext cx="12055475" cy="903433"/>
          </a:xfrm>
        </p:spPr>
        <p:txBody>
          <a:bodyPr/>
          <a:lstStyle/>
          <a:p>
            <a:pPr marL="0" indent="0">
              <a:buNone/>
            </a:pPr>
            <a:r>
              <a:rPr lang="fi-FI" dirty="0"/>
              <a:t>How many servers needed for the following requirements?</a:t>
            </a:r>
          </a:p>
          <a:p>
            <a:endParaRPr lang="fi-FI" dirty="0"/>
          </a:p>
        </p:txBody>
      </p:sp>
      <p:sp>
        <p:nvSpPr>
          <p:cNvPr id="7" name="Rectangle 6"/>
          <p:cNvSpPr/>
          <p:nvPr/>
        </p:nvSpPr>
        <p:spPr>
          <a:xfrm>
            <a:off x="6958332" y="2436731"/>
            <a:ext cx="1507222" cy="3072123"/>
          </a:xfrm>
          <a:prstGeom prst="rect">
            <a:avLst/>
          </a:prstGeom>
        </p:spPr>
        <p:txBody>
          <a:bodyPr wrap="square">
            <a:spAutoFit/>
          </a:bodyPr>
          <a:lstStyle/>
          <a:p>
            <a:pPr lvl="1">
              <a:lnSpc>
                <a:spcPct val="90000"/>
              </a:lnSpc>
              <a:spcBef>
                <a:spcPts val="500"/>
              </a:spcBef>
              <a:buSzPct val="80000"/>
            </a:pPr>
            <a:r>
              <a:rPr lang="fi-FI" sz="3200" b="1" dirty="0">
                <a:solidFill>
                  <a:schemeClr val="bg1"/>
                </a:solidFill>
                <a:latin typeface="Segoe UI Light" panose="020B0502040204020203" pitchFamily="34" charset="0"/>
                <a:cs typeface="Segoe UI Light" panose="020B0502040204020203" pitchFamily="34" charset="0"/>
              </a:rPr>
              <a:t>  4 </a:t>
            </a:r>
          </a:p>
          <a:p>
            <a:pPr lvl="1">
              <a:lnSpc>
                <a:spcPct val="90000"/>
              </a:lnSpc>
              <a:spcBef>
                <a:spcPts val="500"/>
              </a:spcBef>
              <a:buSzPct val="80000"/>
            </a:pPr>
            <a:r>
              <a:rPr lang="fi-FI" sz="3200" b="1" dirty="0">
                <a:solidFill>
                  <a:schemeClr val="bg1"/>
                </a:solidFill>
                <a:latin typeface="Segoe UI Light" panose="020B0502040204020203" pitchFamily="34" charset="0"/>
                <a:cs typeface="Segoe UI Light" panose="020B0502040204020203" pitchFamily="34" charset="0"/>
              </a:rPr>
              <a:t>+3</a:t>
            </a:r>
          </a:p>
          <a:p>
            <a:pPr lvl="1">
              <a:lnSpc>
                <a:spcPct val="90000"/>
              </a:lnSpc>
              <a:spcBef>
                <a:spcPts val="500"/>
              </a:spcBef>
              <a:buSzPct val="80000"/>
            </a:pPr>
            <a:r>
              <a:rPr lang="fi-FI" sz="3200" b="1" dirty="0">
                <a:solidFill>
                  <a:schemeClr val="bg1"/>
                </a:solidFill>
                <a:latin typeface="Segoe UI Light" panose="020B0502040204020203" pitchFamily="34" charset="0"/>
                <a:cs typeface="Segoe UI Light" panose="020B0502040204020203" pitchFamily="34" charset="0"/>
              </a:rPr>
              <a:t>+2 </a:t>
            </a:r>
          </a:p>
          <a:p>
            <a:pPr lvl="1">
              <a:lnSpc>
                <a:spcPct val="90000"/>
              </a:lnSpc>
              <a:spcBef>
                <a:spcPts val="500"/>
              </a:spcBef>
              <a:buSzPct val="80000"/>
            </a:pPr>
            <a:r>
              <a:rPr lang="fi-FI" sz="3200" b="1" dirty="0">
                <a:solidFill>
                  <a:schemeClr val="bg1"/>
                </a:solidFill>
                <a:latin typeface="Segoe UI Light" panose="020B0502040204020203" pitchFamily="34" charset="0"/>
                <a:cs typeface="Segoe UI Light" panose="020B0502040204020203" pitchFamily="34" charset="0"/>
              </a:rPr>
              <a:t>+3</a:t>
            </a:r>
          </a:p>
          <a:p>
            <a:pPr lvl="1">
              <a:lnSpc>
                <a:spcPct val="90000"/>
              </a:lnSpc>
              <a:spcBef>
                <a:spcPts val="500"/>
              </a:spcBef>
              <a:buSzPct val="80000"/>
            </a:pPr>
            <a:r>
              <a:rPr lang="fi-FI" sz="3200" b="1" dirty="0">
                <a:solidFill>
                  <a:schemeClr val="bg1"/>
                </a:solidFill>
                <a:latin typeface="Segoe UI Light" panose="020B0502040204020203" pitchFamily="34" charset="0"/>
                <a:cs typeface="Segoe UI Light" panose="020B0502040204020203" pitchFamily="34" charset="0"/>
              </a:rPr>
              <a:t>+2</a:t>
            </a:r>
          </a:p>
          <a:p>
            <a:pPr lvl="1">
              <a:lnSpc>
                <a:spcPct val="90000"/>
              </a:lnSpc>
              <a:spcBef>
                <a:spcPts val="500"/>
              </a:spcBef>
              <a:buSzPct val="80000"/>
            </a:pPr>
            <a:r>
              <a:rPr lang="fi-FI" sz="3200" b="1" dirty="0">
                <a:solidFill>
                  <a:schemeClr val="bg1"/>
                </a:solidFill>
                <a:latin typeface="Segoe UI Light" panose="020B0502040204020203" pitchFamily="34" charset="0"/>
                <a:cs typeface="Segoe UI Light" panose="020B0502040204020203" pitchFamily="34" charset="0"/>
              </a:rPr>
              <a:t>+2</a:t>
            </a:r>
          </a:p>
        </p:txBody>
      </p:sp>
      <p:cxnSp>
        <p:nvCxnSpPr>
          <p:cNvPr id="9" name="Straight Connector 8"/>
          <p:cNvCxnSpPr/>
          <p:nvPr/>
        </p:nvCxnSpPr>
        <p:spPr>
          <a:xfrm>
            <a:off x="2674354" y="5579296"/>
            <a:ext cx="5553512"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7041785" y="5649651"/>
            <a:ext cx="1507222" cy="535531"/>
          </a:xfrm>
          <a:prstGeom prst="rect">
            <a:avLst/>
          </a:prstGeom>
        </p:spPr>
        <p:txBody>
          <a:bodyPr wrap="square">
            <a:spAutoFit/>
          </a:bodyPr>
          <a:lstStyle/>
          <a:p>
            <a:pPr lvl="1">
              <a:lnSpc>
                <a:spcPct val="90000"/>
              </a:lnSpc>
              <a:spcBef>
                <a:spcPts val="500"/>
              </a:spcBef>
              <a:buSzPct val="80000"/>
            </a:pPr>
            <a:r>
              <a:rPr lang="fi-FI" sz="3200" b="1" dirty="0">
                <a:solidFill>
                  <a:schemeClr val="bg1"/>
                </a:solidFill>
                <a:latin typeface="Segoe UI Light" panose="020B0502040204020203" pitchFamily="34" charset="0"/>
                <a:cs typeface="Segoe UI Light" panose="020B0502040204020203" pitchFamily="34" charset="0"/>
              </a:rPr>
              <a:t>16</a:t>
            </a:r>
          </a:p>
        </p:txBody>
      </p:sp>
      <p:sp>
        <p:nvSpPr>
          <p:cNvPr id="3" name="Rectangle 2"/>
          <p:cNvSpPr/>
          <p:nvPr/>
        </p:nvSpPr>
        <p:spPr>
          <a:xfrm>
            <a:off x="1939017" y="2436819"/>
            <a:ext cx="5264215" cy="3072123"/>
          </a:xfrm>
          <a:prstGeom prst="rect">
            <a:avLst/>
          </a:prstGeom>
        </p:spPr>
        <p:txBody>
          <a:bodyPr wrap="square">
            <a:spAutoFit/>
          </a:bodyPr>
          <a:lstStyle/>
          <a:p>
            <a:pPr lvl="1" algn="r">
              <a:lnSpc>
                <a:spcPct val="90000"/>
              </a:lnSpc>
              <a:spcBef>
                <a:spcPts val="500"/>
              </a:spcBef>
              <a:buSzPct val="80000"/>
            </a:pPr>
            <a:r>
              <a:rPr lang="fi-FI" sz="3200" dirty="0">
                <a:solidFill>
                  <a:schemeClr val="bg1"/>
                </a:solidFill>
                <a:latin typeface="Segoe UI Light" panose="020B0502040204020203" pitchFamily="34" charset="0"/>
                <a:cs typeface="Segoe UI Light" panose="020B0502040204020203" pitchFamily="34" charset="0"/>
              </a:rPr>
              <a:t>MinRole</a:t>
            </a:r>
          </a:p>
          <a:p>
            <a:pPr lvl="1" algn="r">
              <a:lnSpc>
                <a:spcPct val="90000"/>
              </a:lnSpc>
              <a:spcBef>
                <a:spcPts val="500"/>
              </a:spcBef>
              <a:buSzPct val="80000"/>
            </a:pPr>
            <a:r>
              <a:rPr lang="fi-FI" sz="3200" dirty="0" err="1">
                <a:solidFill>
                  <a:schemeClr val="bg1"/>
                </a:solidFill>
                <a:latin typeface="Segoe UI Light" panose="020B0502040204020203" pitchFamily="34" charset="0"/>
                <a:cs typeface="Segoe UI Light" panose="020B0502040204020203" pitchFamily="34" charset="0"/>
              </a:rPr>
              <a:t>MinRole</a:t>
            </a:r>
            <a:r>
              <a:rPr lang="fi-FI" sz="3200" dirty="0">
                <a:solidFill>
                  <a:schemeClr val="bg1"/>
                </a:solidFill>
                <a:latin typeface="Segoe UI Light" panose="020B0502040204020203" pitchFamily="34" charset="0"/>
                <a:cs typeface="Segoe UI Light" panose="020B0502040204020203" pitchFamily="34" charset="0"/>
              </a:rPr>
              <a:t> </a:t>
            </a:r>
            <a:r>
              <a:rPr lang="fi-FI" sz="3200" dirty="0" err="1">
                <a:solidFill>
                  <a:schemeClr val="bg1"/>
                </a:solidFill>
                <a:latin typeface="Segoe UI Light" panose="020B0502040204020203" pitchFamily="34" charset="0"/>
                <a:cs typeface="Segoe UI Light" panose="020B0502040204020203" pitchFamily="34" charset="0"/>
              </a:rPr>
              <a:t>high</a:t>
            </a:r>
            <a:r>
              <a:rPr lang="fi-FI" sz="3200" dirty="0">
                <a:solidFill>
                  <a:schemeClr val="bg1"/>
                </a:solidFill>
                <a:latin typeface="Segoe UI Light" panose="020B0502040204020203" pitchFamily="34" charset="0"/>
                <a:cs typeface="Segoe UI Light" panose="020B0502040204020203" pitchFamily="34" charset="0"/>
              </a:rPr>
              <a:t> availability</a:t>
            </a:r>
          </a:p>
          <a:p>
            <a:pPr lvl="1" algn="r">
              <a:lnSpc>
                <a:spcPct val="90000"/>
              </a:lnSpc>
              <a:spcBef>
                <a:spcPts val="500"/>
              </a:spcBef>
              <a:buSzPct val="80000"/>
            </a:pPr>
            <a:r>
              <a:rPr lang="fi-FI" sz="3200" dirty="0">
                <a:solidFill>
                  <a:schemeClr val="bg1"/>
                </a:solidFill>
                <a:latin typeface="Segoe UI Light" panose="020B0502040204020203" pitchFamily="34" charset="0"/>
                <a:cs typeface="Segoe UI Light" panose="020B0502040204020203" pitchFamily="34" charset="0"/>
              </a:rPr>
              <a:t>Custom apps/add-ins</a:t>
            </a:r>
          </a:p>
          <a:p>
            <a:pPr lvl="1" algn="r">
              <a:lnSpc>
                <a:spcPct val="90000"/>
              </a:lnSpc>
              <a:spcBef>
                <a:spcPts val="500"/>
              </a:spcBef>
              <a:buSzPct val="80000"/>
            </a:pPr>
            <a:r>
              <a:rPr lang="fi-FI" sz="3200" dirty="0">
                <a:solidFill>
                  <a:schemeClr val="bg1"/>
                </a:solidFill>
                <a:latin typeface="Segoe UI Light" panose="020B0502040204020203" pitchFamily="34" charset="0"/>
                <a:cs typeface="Segoe UI Light" panose="020B0502040204020203" pitchFamily="34" charset="0"/>
              </a:rPr>
              <a:t>Workflow Manager</a:t>
            </a:r>
          </a:p>
          <a:p>
            <a:pPr lvl="1" algn="r">
              <a:lnSpc>
                <a:spcPct val="90000"/>
              </a:lnSpc>
              <a:spcBef>
                <a:spcPts val="500"/>
              </a:spcBef>
              <a:buSzPct val="80000"/>
            </a:pPr>
            <a:r>
              <a:rPr lang="fi-FI" sz="3200" dirty="0">
                <a:solidFill>
                  <a:schemeClr val="bg1"/>
                </a:solidFill>
                <a:latin typeface="Segoe UI Light" panose="020B0502040204020203" pitchFamily="34" charset="0"/>
                <a:cs typeface="Segoe UI Light" panose="020B0502040204020203" pitchFamily="34" charset="0"/>
              </a:rPr>
              <a:t>Office Online Server</a:t>
            </a:r>
          </a:p>
          <a:p>
            <a:pPr lvl="1" algn="r">
              <a:lnSpc>
                <a:spcPct val="90000"/>
              </a:lnSpc>
              <a:spcBef>
                <a:spcPts val="500"/>
              </a:spcBef>
              <a:buSzPct val="80000"/>
            </a:pPr>
            <a:r>
              <a:rPr lang="fi-FI" sz="3200" dirty="0">
                <a:solidFill>
                  <a:schemeClr val="bg1"/>
                </a:solidFill>
                <a:latin typeface="Segoe UI Light" panose="020B0502040204020203" pitchFamily="34" charset="0"/>
                <a:cs typeface="Segoe UI Light" panose="020B0502040204020203" pitchFamily="34" charset="0"/>
              </a:rPr>
              <a:t>Databases</a:t>
            </a:r>
          </a:p>
        </p:txBody>
      </p:sp>
    </p:spTree>
    <p:extLst>
      <p:ext uri="{BB962C8B-B14F-4D97-AF65-F5344CB8AC3E}">
        <p14:creationId xmlns:p14="http://schemas.microsoft.com/office/powerpoint/2010/main" val="399029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500"/>
                                        <p:tgtEl>
                                          <p:spTgt spid="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Jussi Roine</a:t>
            </a:r>
          </a:p>
        </p:txBody>
      </p:sp>
      <p:sp>
        <p:nvSpPr>
          <p:cNvPr id="3" name="Marcador de texto 2"/>
          <p:cNvSpPr>
            <a:spLocks noGrp="1"/>
          </p:cNvSpPr>
          <p:nvPr>
            <p:ph type="body" sz="quarter" idx="12"/>
          </p:nvPr>
        </p:nvSpPr>
        <p:spPr/>
        <p:txBody>
          <a:bodyPr/>
          <a:lstStyle/>
          <a:p>
            <a:r>
              <a:rPr lang="en-US" dirty="0"/>
              <a:t>CTO, MVP, MCM, MCT</a:t>
            </a:r>
          </a:p>
        </p:txBody>
      </p:sp>
      <p:sp>
        <p:nvSpPr>
          <p:cNvPr id="4" name="Marcador de texto 3"/>
          <p:cNvSpPr>
            <a:spLocks noGrp="1"/>
          </p:cNvSpPr>
          <p:nvPr>
            <p:ph type="body" sz="quarter" idx="13"/>
          </p:nvPr>
        </p:nvSpPr>
        <p:spPr/>
        <p:txBody>
          <a:bodyPr/>
          <a:lstStyle/>
          <a:p>
            <a:r>
              <a:rPr lang="en-US" dirty="0"/>
              <a:t>Onsight Helsinki</a:t>
            </a:r>
          </a:p>
        </p:txBody>
      </p:sp>
      <p:sp>
        <p:nvSpPr>
          <p:cNvPr id="5" name="Marcador de texto 4"/>
          <p:cNvSpPr>
            <a:spLocks noGrp="1"/>
          </p:cNvSpPr>
          <p:nvPr>
            <p:ph type="body" sz="quarter" idx="14"/>
          </p:nvPr>
        </p:nvSpPr>
        <p:spPr/>
        <p:txBody>
          <a:bodyPr/>
          <a:lstStyle/>
          <a:p>
            <a:r>
              <a:rPr lang="en-US" dirty="0"/>
              <a:t>www.jussiroine.com</a:t>
            </a:r>
          </a:p>
        </p:txBody>
      </p:sp>
      <p:sp>
        <p:nvSpPr>
          <p:cNvPr id="6" name="Marcador de texto 5"/>
          <p:cNvSpPr>
            <a:spLocks noGrp="1"/>
          </p:cNvSpPr>
          <p:nvPr>
            <p:ph type="body" sz="quarter" idx="15"/>
          </p:nvPr>
        </p:nvSpPr>
        <p:spPr/>
        <p:txBody>
          <a:bodyPr/>
          <a:lstStyle/>
          <a:p>
            <a:r>
              <a:rPr lang="en-US" dirty="0"/>
              <a:t>@</a:t>
            </a:r>
            <a:r>
              <a:rPr lang="en-US" dirty="0" err="1"/>
              <a:t>JussiRoine</a:t>
            </a:r>
            <a:endParaRPr lang="en-US" dirty="0"/>
          </a:p>
        </p:txBody>
      </p:sp>
      <p:pic>
        <p:nvPicPr>
          <p:cNvPr id="9" name="Picture Placeholder 8"/>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3562" b="3562"/>
          <a:stretch>
            <a:fillRect/>
          </a:stretch>
        </p:blipFill>
        <p:spPr/>
      </p:pic>
      <p:sp>
        <p:nvSpPr>
          <p:cNvPr id="8" name="Marcador de texto 7"/>
          <p:cNvSpPr>
            <a:spLocks noGrp="1"/>
          </p:cNvSpPr>
          <p:nvPr>
            <p:ph type="body" sz="quarter" idx="17"/>
          </p:nvPr>
        </p:nvSpPr>
        <p:spPr/>
        <p:txBody>
          <a:bodyPr/>
          <a:lstStyle/>
          <a:p>
            <a:r>
              <a:rPr lang="en-US" dirty="0"/>
              <a:t>Novice yoga enthusiast, semipro rock climber, horrible chef</a:t>
            </a:r>
          </a:p>
        </p:txBody>
      </p:sp>
    </p:spTree>
    <p:extLst>
      <p:ext uri="{BB962C8B-B14F-4D97-AF65-F5344CB8AC3E}">
        <p14:creationId xmlns:p14="http://schemas.microsoft.com/office/powerpoint/2010/main" val="265047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sz="3600" dirty="0"/>
              <a:t>Sample topology for a large production intranet platform</a:t>
            </a:r>
            <a:endParaRPr lang="en-US" sz="3600" dirty="0"/>
          </a:p>
        </p:txBody>
      </p:sp>
      <p:pic>
        <p:nvPicPr>
          <p:cNvPr id="82" name="Picture 81"/>
          <p:cNvPicPr>
            <a:picLocks noChangeAspect="1"/>
          </p:cNvPicPr>
          <p:nvPr/>
        </p:nvPicPr>
        <p:blipFill>
          <a:blip r:embed="rId2"/>
          <a:stretch>
            <a:fillRect/>
          </a:stretch>
        </p:blipFill>
        <p:spPr>
          <a:xfrm>
            <a:off x="4821637" y="5718872"/>
            <a:ext cx="576727" cy="700655"/>
          </a:xfrm>
          <a:prstGeom prst="rect">
            <a:avLst/>
          </a:prstGeom>
        </p:spPr>
      </p:pic>
      <p:pic>
        <p:nvPicPr>
          <p:cNvPr id="83" name="Picture 82"/>
          <p:cNvPicPr>
            <a:picLocks noChangeAspect="1"/>
          </p:cNvPicPr>
          <p:nvPr/>
        </p:nvPicPr>
        <p:blipFill>
          <a:blip r:embed="rId3"/>
          <a:stretch>
            <a:fillRect/>
          </a:stretch>
        </p:blipFill>
        <p:spPr>
          <a:xfrm>
            <a:off x="3207021" y="3205514"/>
            <a:ext cx="607085" cy="714884"/>
          </a:xfrm>
          <a:prstGeom prst="rect">
            <a:avLst/>
          </a:prstGeom>
        </p:spPr>
      </p:pic>
      <p:pic>
        <p:nvPicPr>
          <p:cNvPr id="84" name="Picture 83"/>
          <p:cNvPicPr>
            <a:picLocks noChangeAspect="1"/>
          </p:cNvPicPr>
          <p:nvPr/>
        </p:nvPicPr>
        <p:blipFill>
          <a:blip r:embed="rId4"/>
          <a:stretch>
            <a:fillRect/>
          </a:stretch>
        </p:blipFill>
        <p:spPr>
          <a:xfrm>
            <a:off x="3210751" y="4470374"/>
            <a:ext cx="608509" cy="716561"/>
          </a:xfrm>
          <a:prstGeom prst="rect">
            <a:avLst/>
          </a:prstGeom>
        </p:spPr>
      </p:pic>
      <p:pic>
        <p:nvPicPr>
          <p:cNvPr id="85" name="Picture 84"/>
          <p:cNvPicPr>
            <a:picLocks noChangeAspect="1"/>
          </p:cNvPicPr>
          <p:nvPr/>
        </p:nvPicPr>
        <p:blipFill>
          <a:blip r:embed="rId5"/>
          <a:stretch>
            <a:fillRect/>
          </a:stretch>
        </p:blipFill>
        <p:spPr>
          <a:xfrm>
            <a:off x="5701772" y="5718872"/>
            <a:ext cx="546962" cy="703538"/>
          </a:xfrm>
          <a:prstGeom prst="rect">
            <a:avLst/>
          </a:prstGeom>
        </p:spPr>
      </p:pic>
      <p:sp>
        <p:nvSpPr>
          <p:cNvPr id="89" name="Rectangle 88"/>
          <p:cNvSpPr/>
          <p:nvPr/>
        </p:nvSpPr>
        <p:spPr>
          <a:xfrm>
            <a:off x="126345" y="906192"/>
            <a:ext cx="2439593" cy="341632"/>
          </a:xfrm>
          <a:prstGeom prst="rect">
            <a:avLst/>
          </a:prstGeom>
        </p:spPr>
        <p:txBody>
          <a:bodyPr wrap="square">
            <a:spAutoFit/>
          </a:bodyPr>
          <a:lstStyle/>
          <a:p>
            <a:pPr algn="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Load balancing &amp; DNS</a:t>
            </a:r>
          </a:p>
        </p:txBody>
      </p:sp>
      <p:pic>
        <p:nvPicPr>
          <p:cNvPr id="90" name="Picture 89"/>
          <p:cNvPicPr>
            <a:picLocks noChangeAspect="1"/>
          </p:cNvPicPr>
          <p:nvPr/>
        </p:nvPicPr>
        <p:blipFill>
          <a:blip r:embed="rId6"/>
          <a:stretch>
            <a:fillRect/>
          </a:stretch>
        </p:blipFill>
        <p:spPr>
          <a:xfrm>
            <a:off x="3180551" y="1840178"/>
            <a:ext cx="604226" cy="700262"/>
          </a:xfrm>
          <a:prstGeom prst="rect">
            <a:avLst/>
          </a:prstGeom>
        </p:spPr>
      </p:pic>
      <p:pic>
        <p:nvPicPr>
          <p:cNvPr id="91" name="Picture 90"/>
          <p:cNvPicPr>
            <a:picLocks noChangeAspect="1"/>
          </p:cNvPicPr>
          <p:nvPr/>
        </p:nvPicPr>
        <p:blipFill>
          <a:blip r:embed="rId6"/>
          <a:stretch>
            <a:fillRect/>
          </a:stretch>
        </p:blipFill>
        <p:spPr>
          <a:xfrm>
            <a:off x="4236327" y="1835026"/>
            <a:ext cx="600804" cy="696296"/>
          </a:xfrm>
          <a:prstGeom prst="rect">
            <a:avLst/>
          </a:prstGeom>
        </p:spPr>
      </p:pic>
      <p:pic>
        <p:nvPicPr>
          <p:cNvPr id="93" name="Picture 92"/>
          <p:cNvPicPr>
            <a:picLocks noChangeAspect="1"/>
          </p:cNvPicPr>
          <p:nvPr/>
        </p:nvPicPr>
        <p:blipFill>
          <a:blip r:embed="rId3"/>
          <a:stretch>
            <a:fillRect/>
          </a:stretch>
        </p:blipFill>
        <p:spPr>
          <a:xfrm>
            <a:off x="4252833" y="3206947"/>
            <a:ext cx="607085" cy="714884"/>
          </a:xfrm>
          <a:prstGeom prst="rect">
            <a:avLst/>
          </a:prstGeom>
        </p:spPr>
      </p:pic>
      <p:pic>
        <p:nvPicPr>
          <p:cNvPr id="94" name="Picture 93"/>
          <p:cNvPicPr>
            <a:picLocks noChangeAspect="1"/>
          </p:cNvPicPr>
          <p:nvPr/>
        </p:nvPicPr>
        <p:blipFill>
          <a:blip r:embed="rId3"/>
          <a:stretch>
            <a:fillRect/>
          </a:stretch>
        </p:blipFill>
        <p:spPr>
          <a:xfrm>
            <a:off x="5298645" y="3260472"/>
            <a:ext cx="607085" cy="714884"/>
          </a:xfrm>
          <a:prstGeom prst="rect">
            <a:avLst/>
          </a:prstGeom>
        </p:spPr>
      </p:pic>
      <p:pic>
        <p:nvPicPr>
          <p:cNvPr id="95" name="Picture 94"/>
          <p:cNvPicPr>
            <a:picLocks noChangeAspect="1"/>
          </p:cNvPicPr>
          <p:nvPr/>
        </p:nvPicPr>
        <p:blipFill>
          <a:blip r:embed="rId3"/>
          <a:stretch>
            <a:fillRect/>
          </a:stretch>
        </p:blipFill>
        <p:spPr>
          <a:xfrm>
            <a:off x="6344457" y="3260472"/>
            <a:ext cx="607085" cy="714884"/>
          </a:xfrm>
          <a:prstGeom prst="rect">
            <a:avLst/>
          </a:prstGeom>
        </p:spPr>
      </p:pic>
      <p:pic>
        <p:nvPicPr>
          <p:cNvPr id="96" name="Picture 95"/>
          <p:cNvPicPr>
            <a:picLocks noChangeAspect="1"/>
          </p:cNvPicPr>
          <p:nvPr/>
        </p:nvPicPr>
        <p:blipFill>
          <a:blip r:embed="rId4"/>
          <a:stretch>
            <a:fillRect/>
          </a:stretch>
        </p:blipFill>
        <p:spPr>
          <a:xfrm>
            <a:off x="4265360" y="4468714"/>
            <a:ext cx="608509" cy="716561"/>
          </a:xfrm>
          <a:prstGeom prst="rect">
            <a:avLst/>
          </a:prstGeom>
        </p:spPr>
      </p:pic>
      <p:pic>
        <p:nvPicPr>
          <p:cNvPr id="97" name="Picture 96"/>
          <p:cNvPicPr>
            <a:picLocks noChangeAspect="1"/>
          </p:cNvPicPr>
          <p:nvPr/>
        </p:nvPicPr>
        <p:blipFill>
          <a:blip r:embed="rId4"/>
          <a:stretch>
            <a:fillRect/>
          </a:stretch>
        </p:blipFill>
        <p:spPr>
          <a:xfrm>
            <a:off x="5312412" y="4494416"/>
            <a:ext cx="608509" cy="716561"/>
          </a:xfrm>
          <a:prstGeom prst="rect">
            <a:avLst/>
          </a:prstGeom>
        </p:spPr>
      </p:pic>
      <p:pic>
        <p:nvPicPr>
          <p:cNvPr id="99" name="Picture 98"/>
          <p:cNvPicPr>
            <a:picLocks noChangeAspect="1"/>
          </p:cNvPicPr>
          <p:nvPr/>
        </p:nvPicPr>
        <p:blipFill>
          <a:blip r:embed="rId5"/>
          <a:stretch>
            <a:fillRect/>
          </a:stretch>
        </p:blipFill>
        <p:spPr>
          <a:xfrm>
            <a:off x="6612157" y="5718872"/>
            <a:ext cx="546962" cy="703538"/>
          </a:xfrm>
          <a:prstGeom prst="rect">
            <a:avLst/>
          </a:prstGeom>
        </p:spPr>
      </p:pic>
      <p:pic>
        <p:nvPicPr>
          <p:cNvPr id="105" name="Picture 104"/>
          <p:cNvPicPr>
            <a:picLocks noChangeAspect="1"/>
          </p:cNvPicPr>
          <p:nvPr/>
        </p:nvPicPr>
        <p:blipFill>
          <a:blip r:embed="rId6"/>
          <a:stretch>
            <a:fillRect/>
          </a:stretch>
        </p:blipFill>
        <p:spPr>
          <a:xfrm>
            <a:off x="5288681" y="1840178"/>
            <a:ext cx="604226" cy="700262"/>
          </a:xfrm>
          <a:prstGeom prst="rect">
            <a:avLst/>
          </a:prstGeom>
        </p:spPr>
      </p:pic>
      <p:pic>
        <p:nvPicPr>
          <p:cNvPr id="106" name="Picture 105"/>
          <p:cNvPicPr>
            <a:picLocks noChangeAspect="1"/>
          </p:cNvPicPr>
          <p:nvPr/>
        </p:nvPicPr>
        <p:blipFill>
          <a:blip r:embed="rId6"/>
          <a:stretch>
            <a:fillRect/>
          </a:stretch>
        </p:blipFill>
        <p:spPr>
          <a:xfrm>
            <a:off x="6344457" y="1844144"/>
            <a:ext cx="600804" cy="696296"/>
          </a:xfrm>
          <a:prstGeom prst="rect">
            <a:avLst/>
          </a:prstGeom>
        </p:spPr>
      </p:pic>
      <p:sp>
        <p:nvSpPr>
          <p:cNvPr id="108" name="Rectangle 107"/>
          <p:cNvSpPr/>
          <p:nvPr/>
        </p:nvSpPr>
        <p:spPr>
          <a:xfrm>
            <a:off x="-76395" y="3344889"/>
            <a:ext cx="2642333" cy="341632"/>
          </a:xfrm>
          <a:prstGeom prst="rect">
            <a:avLst/>
          </a:prstGeom>
        </p:spPr>
        <p:txBody>
          <a:bodyPr wrap="square">
            <a:spAutoFit/>
          </a:bodyPr>
          <a:lstStyle/>
          <a:p>
            <a:pPr algn="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App Servers and CA</a:t>
            </a:r>
          </a:p>
        </p:txBody>
      </p:sp>
      <p:sp>
        <p:nvSpPr>
          <p:cNvPr id="110" name="Rectangle 109"/>
          <p:cNvSpPr/>
          <p:nvPr/>
        </p:nvSpPr>
        <p:spPr>
          <a:xfrm>
            <a:off x="126345" y="4645529"/>
            <a:ext cx="2439593" cy="341632"/>
          </a:xfrm>
          <a:prstGeom prst="rect">
            <a:avLst/>
          </a:prstGeom>
        </p:spPr>
        <p:txBody>
          <a:bodyPr wrap="square">
            <a:spAutoFit/>
          </a:bodyPr>
          <a:lstStyle/>
          <a:p>
            <a:pPr algn="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Distributed Cache</a:t>
            </a:r>
          </a:p>
        </p:txBody>
      </p:sp>
      <p:sp>
        <p:nvSpPr>
          <p:cNvPr id="111" name="Rectangle 110"/>
          <p:cNvSpPr/>
          <p:nvPr/>
        </p:nvSpPr>
        <p:spPr>
          <a:xfrm>
            <a:off x="-832565" y="5906419"/>
            <a:ext cx="3398503" cy="655051"/>
          </a:xfrm>
          <a:prstGeom prst="rect">
            <a:avLst/>
          </a:prstGeom>
        </p:spPr>
        <p:txBody>
          <a:bodyPr wrap="square">
            <a:spAutoFit/>
          </a:bodyPr>
          <a:lstStyle/>
          <a:p>
            <a:pPr algn="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Backend: </a:t>
            </a:r>
          </a:p>
          <a:p>
            <a:pPr algn="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AD, Databases, MIM</a:t>
            </a:r>
          </a:p>
        </p:txBody>
      </p:sp>
      <p:cxnSp>
        <p:nvCxnSpPr>
          <p:cNvPr id="5" name="Straight Connector 4"/>
          <p:cNvCxnSpPr/>
          <p:nvPr/>
        </p:nvCxnSpPr>
        <p:spPr>
          <a:xfrm>
            <a:off x="322903" y="2865655"/>
            <a:ext cx="10919545" cy="17901"/>
          </a:xfrm>
          <a:prstGeom prst="line">
            <a:avLst/>
          </a:prstGeom>
          <a:ln w="63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22903" y="4178509"/>
            <a:ext cx="10919545" cy="66037"/>
          </a:xfrm>
          <a:prstGeom prst="line">
            <a:avLst/>
          </a:prstGeom>
          <a:ln w="63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22903" y="5538093"/>
            <a:ext cx="10919545" cy="0"/>
          </a:xfrm>
          <a:prstGeom prst="line">
            <a:avLst/>
          </a:prstGeom>
          <a:ln w="63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26345" y="2074016"/>
            <a:ext cx="2439593" cy="341632"/>
          </a:xfrm>
          <a:prstGeom prst="rect">
            <a:avLst/>
          </a:prstGeom>
        </p:spPr>
        <p:txBody>
          <a:bodyPr wrap="square">
            <a:spAutoFit/>
          </a:bodyPr>
          <a:lstStyle/>
          <a:p>
            <a:pPr algn="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Web frontends</a:t>
            </a:r>
          </a:p>
        </p:txBody>
      </p:sp>
      <p:pic>
        <p:nvPicPr>
          <p:cNvPr id="121" name="Picture 120"/>
          <p:cNvPicPr>
            <a:picLocks noChangeAspect="1"/>
          </p:cNvPicPr>
          <p:nvPr/>
        </p:nvPicPr>
        <p:blipFill>
          <a:blip r:embed="rId3"/>
          <a:stretch>
            <a:fillRect/>
          </a:stretch>
        </p:blipFill>
        <p:spPr>
          <a:xfrm>
            <a:off x="6837083" y="4496093"/>
            <a:ext cx="607085" cy="714884"/>
          </a:xfrm>
          <a:prstGeom prst="rect">
            <a:avLst/>
          </a:prstGeom>
        </p:spPr>
      </p:pic>
      <p:pic>
        <p:nvPicPr>
          <p:cNvPr id="122" name="Picture 121"/>
          <p:cNvPicPr>
            <a:picLocks noChangeAspect="1"/>
          </p:cNvPicPr>
          <p:nvPr/>
        </p:nvPicPr>
        <p:blipFill>
          <a:blip r:embed="rId3"/>
          <a:stretch>
            <a:fillRect/>
          </a:stretch>
        </p:blipFill>
        <p:spPr>
          <a:xfrm>
            <a:off x="7722932" y="4477796"/>
            <a:ext cx="607085" cy="714884"/>
          </a:xfrm>
          <a:prstGeom prst="rect">
            <a:avLst/>
          </a:prstGeom>
        </p:spPr>
      </p:pic>
      <p:pic>
        <p:nvPicPr>
          <p:cNvPr id="123" name="Picture 122"/>
          <p:cNvPicPr>
            <a:picLocks noChangeAspect="1"/>
          </p:cNvPicPr>
          <p:nvPr/>
        </p:nvPicPr>
        <p:blipFill>
          <a:blip r:embed="rId3"/>
          <a:stretch>
            <a:fillRect/>
          </a:stretch>
        </p:blipFill>
        <p:spPr>
          <a:xfrm>
            <a:off x="8604316" y="4468714"/>
            <a:ext cx="607085" cy="714884"/>
          </a:xfrm>
          <a:prstGeom prst="rect">
            <a:avLst/>
          </a:prstGeom>
        </p:spPr>
      </p:pic>
      <p:pic>
        <p:nvPicPr>
          <p:cNvPr id="124" name="Picture 123"/>
          <p:cNvPicPr>
            <a:picLocks noChangeAspect="1"/>
          </p:cNvPicPr>
          <p:nvPr/>
        </p:nvPicPr>
        <p:blipFill>
          <a:blip r:embed="rId3"/>
          <a:stretch>
            <a:fillRect/>
          </a:stretch>
        </p:blipFill>
        <p:spPr>
          <a:xfrm>
            <a:off x="7610250" y="1834708"/>
            <a:ext cx="607085" cy="714884"/>
          </a:xfrm>
          <a:prstGeom prst="rect">
            <a:avLst/>
          </a:prstGeom>
        </p:spPr>
      </p:pic>
      <p:pic>
        <p:nvPicPr>
          <p:cNvPr id="125" name="Picture 124"/>
          <p:cNvPicPr>
            <a:picLocks noChangeAspect="1"/>
          </p:cNvPicPr>
          <p:nvPr/>
        </p:nvPicPr>
        <p:blipFill>
          <a:blip r:embed="rId3"/>
          <a:stretch>
            <a:fillRect/>
          </a:stretch>
        </p:blipFill>
        <p:spPr>
          <a:xfrm>
            <a:off x="8456727" y="1829946"/>
            <a:ext cx="607085" cy="714884"/>
          </a:xfrm>
          <a:prstGeom prst="rect">
            <a:avLst/>
          </a:prstGeom>
        </p:spPr>
      </p:pic>
      <p:sp>
        <p:nvSpPr>
          <p:cNvPr id="127" name="Rectangle 126"/>
          <p:cNvSpPr/>
          <p:nvPr/>
        </p:nvSpPr>
        <p:spPr>
          <a:xfrm>
            <a:off x="7396811" y="1178962"/>
            <a:ext cx="2039957" cy="1595047"/>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8" name="Rectangle 127"/>
          <p:cNvSpPr/>
          <p:nvPr/>
        </p:nvSpPr>
        <p:spPr>
          <a:xfrm>
            <a:off x="2792186" y="1171048"/>
            <a:ext cx="4366933" cy="1602961"/>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0" name="Rectangle 129"/>
          <p:cNvSpPr/>
          <p:nvPr/>
        </p:nvSpPr>
        <p:spPr>
          <a:xfrm>
            <a:off x="6612157" y="4333638"/>
            <a:ext cx="2824610" cy="930778"/>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cxnSp>
        <p:nvCxnSpPr>
          <p:cNvPr id="131" name="Straight Connector 130"/>
          <p:cNvCxnSpPr/>
          <p:nvPr/>
        </p:nvCxnSpPr>
        <p:spPr>
          <a:xfrm>
            <a:off x="322902" y="1561704"/>
            <a:ext cx="2469284" cy="0"/>
          </a:xfrm>
          <a:prstGeom prst="line">
            <a:avLst/>
          </a:prstGeom>
          <a:ln w="63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7159119" y="1561704"/>
            <a:ext cx="237692" cy="0"/>
          </a:xfrm>
          <a:prstGeom prst="line">
            <a:avLst/>
          </a:prstGeom>
          <a:ln w="63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88" name="Picture 87"/>
          <p:cNvPicPr>
            <a:picLocks noChangeAspect="1"/>
          </p:cNvPicPr>
          <p:nvPr/>
        </p:nvPicPr>
        <p:blipFill>
          <a:blip r:embed="rId7"/>
          <a:stretch>
            <a:fillRect/>
          </a:stretch>
        </p:blipFill>
        <p:spPr>
          <a:xfrm>
            <a:off x="4583553" y="899766"/>
            <a:ext cx="715092" cy="493372"/>
          </a:xfrm>
          <a:prstGeom prst="rect">
            <a:avLst/>
          </a:prstGeom>
        </p:spPr>
      </p:pic>
      <p:sp>
        <p:nvSpPr>
          <p:cNvPr id="139" name="Rectangle 138"/>
          <p:cNvSpPr/>
          <p:nvPr/>
        </p:nvSpPr>
        <p:spPr>
          <a:xfrm>
            <a:off x="9499344" y="4507712"/>
            <a:ext cx="1879889" cy="655051"/>
          </a:xfrm>
          <a:prstGeom prst="rect">
            <a:avLst/>
          </a:prstGeom>
        </p:spPr>
        <p:txBody>
          <a:bodyPr wrap="square">
            <a:spAutoFit/>
          </a:bodyPr>
          <a:lstStyle/>
          <a:p>
            <a:pPr algn="ct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Workflow </a:t>
            </a:r>
          </a:p>
          <a:p>
            <a:pPr algn="ct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Manager</a:t>
            </a:r>
          </a:p>
        </p:txBody>
      </p:sp>
      <p:sp>
        <p:nvSpPr>
          <p:cNvPr id="144" name="Rectangle 143"/>
          <p:cNvSpPr/>
          <p:nvPr/>
        </p:nvSpPr>
        <p:spPr>
          <a:xfrm>
            <a:off x="9580720" y="2037948"/>
            <a:ext cx="1717137" cy="341632"/>
          </a:xfrm>
          <a:prstGeom prst="rect">
            <a:avLst/>
          </a:prstGeom>
        </p:spPr>
        <p:txBody>
          <a:bodyPr wrap="none">
            <a:spAutoFit/>
          </a:bodyPr>
          <a:lstStyle/>
          <a:p>
            <a:pPr algn="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Custom add-ins</a:t>
            </a:r>
          </a:p>
        </p:txBody>
      </p:sp>
      <p:cxnSp>
        <p:nvCxnSpPr>
          <p:cNvPr id="151" name="Straight Connector 150"/>
          <p:cNvCxnSpPr/>
          <p:nvPr/>
        </p:nvCxnSpPr>
        <p:spPr>
          <a:xfrm>
            <a:off x="9436768" y="1561704"/>
            <a:ext cx="1805680" cy="0"/>
          </a:xfrm>
          <a:prstGeom prst="line">
            <a:avLst/>
          </a:prstGeom>
          <a:ln w="63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6" name="Picture 155"/>
          <p:cNvPicPr>
            <a:picLocks noChangeAspect="1"/>
          </p:cNvPicPr>
          <p:nvPr/>
        </p:nvPicPr>
        <p:blipFill>
          <a:blip r:embed="rId3"/>
          <a:stretch>
            <a:fillRect/>
          </a:stretch>
        </p:blipFill>
        <p:spPr>
          <a:xfrm>
            <a:off x="7698793" y="3194662"/>
            <a:ext cx="607085" cy="714884"/>
          </a:xfrm>
          <a:prstGeom prst="rect">
            <a:avLst/>
          </a:prstGeom>
        </p:spPr>
      </p:pic>
      <p:pic>
        <p:nvPicPr>
          <p:cNvPr id="157" name="Picture 156"/>
          <p:cNvPicPr>
            <a:picLocks noChangeAspect="1"/>
          </p:cNvPicPr>
          <p:nvPr/>
        </p:nvPicPr>
        <p:blipFill>
          <a:blip r:embed="rId3"/>
          <a:stretch>
            <a:fillRect/>
          </a:stretch>
        </p:blipFill>
        <p:spPr>
          <a:xfrm>
            <a:off x="8545270" y="3189900"/>
            <a:ext cx="607085" cy="714884"/>
          </a:xfrm>
          <a:prstGeom prst="rect">
            <a:avLst/>
          </a:prstGeom>
        </p:spPr>
      </p:pic>
      <p:sp>
        <p:nvSpPr>
          <p:cNvPr id="158" name="Rectangle 157"/>
          <p:cNvSpPr/>
          <p:nvPr/>
        </p:nvSpPr>
        <p:spPr>
          <a:xfrm>
            <a:off x="7390270" y="2979974"/>
            <a:ext cx="2046498" cy="1153989"/>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9" name="Rectangle 158"/>
          <p:cNvSpPr/>
          <p:nvPr/>
        </p:nvSpPr>
        <p:spPr>
          <a:xfrm>
            <a:off x="9680106" y="3268255"/>
            <a:ext cx="1518364" cy="655051"/>
          </a:xfrm>
          <a:prstGeom prst="rect">
            <a:avLst/>
          </a:prstGeom>
        </p:spPr>
        <p:txBody>
          <a:bodyPr wrap="none">
            <a:spAutoFit/>
          </a:bodyPr>
          <a:lstStyle/>
          <a:p>
            <a:pPr algn="ct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Office Online </a:t>
            </a:r>
          </a:p>
          <a:p>
            <a:pPr algn="ctr">
              <a:lnSpc>
                <a:spcPct val="90000"/>
              </a:lnSpc>
              <a:spcBef>
                <a:spcPts val="500"/>
              </a:spcBef>
              <a:buSzPct val="80000"/>
            </a:pPr>
            <a:r>
              <a:rPr lang="en-US" b="1" dirty="0">
                <a:solidFill>
                  <a:srgbClr val="A5A5A5">
                    <a:lumMod val="50000"/>
                  </a:srgbClr>
                </a:solidFill>
                <a:latin typeface="Segoe UI Light" panose="020B0502040204020203" pitchFamily="34" charset="0"/>
                <a:cs typeface="Segoe UI Light" panose="020B0502040204020203" pitchFamily="34" charset="0"/>
              </a:rPr>
              <a:t>Server</a:t>
            </a:r>
          </a:p>
        </p:txBody>
      </p:sp>
      <p:pic>
        <p:nvPicPr>
          <p:cNvPr id="160" name="Picture 159"/>
          <p:cNvPicPr>
            <a:picLocks noChangeAspect="1"/>
          </p:cNvPicPr>
          <p:nvPr/>
        </p:nvPicPr>
        <p:blipFill>
          <a:blip r:embed="rId7"/>
          <a:stretch>
            <a:fillRect/>
          </a:stretch>
        </p:blipFill>
        <p:spPr>
          <a:xfrm>
            <a:off x="8024462" y="913479"/>
            <a:ext cx="715092" cy="493372"/>
          </a:xfrm>
          <a:prstGeom prst="rect">
            <a:avLst/>
          </a:prstGeom>
        </p:spPr>
      </p:pic>
      <p:cxnSp>
        <p:nvCxnSpPr>
          <p:cNvPr id="161" name="Straight Connector 160"/>
          <p:cNvCxnSpPr/>
          <p:nvPr/>
        </p:nvCxnSpPr>
        <p:spPr>
          <a:xfrm>
            <a:off x="2645229" y="829704"/>
            <a:ext cx="16328" cy="5770601"/>
          </a:xfrm>
          <a:prstGeom prst="line">
            <a:avLst/>
          </a:prstGeom>
          <a:ln w="635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64" name="Picture 163"/>
          <p:cNvPicPr>
            <a:picLocks noChangeAspect="1"/>
          </p:cNvPicPr>
          <p:nvPr/>
        </p:nvPicPr>
        <p:blipFill>
          <a:blip r:embed="rId4"/>
          <a:stretch>
            <a:fillRect/>
          </a:stretch>
        </p:blipFill>
        <p:spPr>
          <a:xfrm>
            <a:off x="7544280" y="5710918"/>
            <a:ext cx="608509" cy="716561"/>
          </a:xfrm>
          <a:prstGeom prst="rect">
            <a:avLst/>
          </a:prstGeom>
        </p:spPr>
      </p:pic>
    </p:spTree>
    <p:extLst>
      <p:ext uri="{BB962C8B-B14F-4D97-AF65-F5344CB8AC3E}">
        <p14:creationId xmlns:p14="http://schemas.microsoft.com/office/powerpoint/2010/main" val="54562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Deployment</a:t>
            </a:r>
          </a:p>
        </p:txBody>
      </p:sp>
    </p:spTree>
    <p:extLst>
      <p:ext uri="{BB962C8B-B14F-4D97-AF65-F5344CB8AC3E}">
        <p14:creationId xmlns:p14="http://schemas.microsoft.com/office/powerpoint/2010/main" val="303510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Distributed Cache</a:t>
            </a:r>
            <a:endParaRPr lang="en-US" dirty="0"/>
          </a:p>
        </p:txBody>
      </p:sp>
      <p:sp>
        <p:nvSpPr>
          <p:cNvPr id="5" name="Text Placeholder 4"/>
          <p:cNvSpPr>
            <a:spLocks noGrp="1"/>
          </p:cNvSpPr>
          <p:nvPr>
            <p:ph type="body" sz="quarter" idx="10"/>
          </p:nvPr>
        </p:nvSpPr>
        <p:spPr/>
        <p:txBody>
          <a:bodyPr/>
          <a:lstStyle/>
          <a:p>
            <a:r>
              <a:rPr lang="fi-FI" dirty="0"/>
              <a:t>NTLM authentication is not </a:t>
            </a:r>
            <a:r>
              <a:rPr lang="fi-FI" dirty="0" err="1"/>
              <a:t>used</a:t>
            </a:r>
            <a:r>
              <a:rPr lang="fi-FI" dirty="0"/>
              <a:t> in SharePoint 2016</a:t>
            </a:r>
          </a:p>
          <a:p>
            <a:pPr lvl="1"/>
            <a:r>
              <a:rPr lang="fi-FI" dirty="0" err="1"/>
              <a:t>This</a:t>
            </a:r>
            <a:r>
              <a:rPr lang="fi-FI" dirty="0"/>
              <a:t> </a:t>
            </a:r>
            <a:r>
              <a:rPr lang="fi-FI" dirty="0" err="1"/>
              <a:t>applies</a:t>
            </a:r>
            <a:r>
              <a:rPr lang="fi-FI" dirty="0"/>
              <a:t> to </a:t>
            </a:r>
            <a:r>
              <a:rPr lang="fi-FI" dirty="0" err="1"/>
              <a:t>calls</a:t>
            </a:r>
            <a:r>
              <a:rPr lang="fi-FI" dirty="0"/>
              <a:t> </a:t>
            </a:r>
            <a:r>
              <a:rPr lang="fi-FI" dirty="0" err="1"/>
              <a:t>between</a:t>
            </a:r>
            <a:r>
              <a:rPr lang="fi-FI" dirty="0"/>
              <a:t> </a:t>
            </a:r>
            <a:r>
              <a:rPr lang="fi-FI" dirty="0" err="1"/>
              <a:t>cache</a:t>
            </a:r>
            <a:r>
              <a:rPr lang="fi-FI" dirty="0"/>
              <a:t> </a:t>
            </a:r>
            <a:r>
              <a:rPr lang="fi-FI" dirty="0" err="1"/>
              <a:t>cluster</a:t>
            </a:r>
            <a:r>
              <a:rPr lang="fi-FI" dirty="0"/>
              <a:t> and SharePoint</a:t>
            </a:r>
          </a:p>
          <a:p>
            <a:endParaRPr lang="fi-FI" dirty="0"/>
          </a:p>
          <a:p>
            <a:r>
              <a:rPr lang="fi-FI" dirty="0" err="1"/>
              <a:t>Relies</a:t>
            </a:r>
            <a:r>
              <a:rPr lang="fi-FI" dirty="0"/>
              <a:t> now on encryption of cache data before transport</a:t>
            </a:r>
          </a:p>
          <a:p>
            <a:pPr lvl="1"/>
            <a:r>
              <a:rPr lang="fi-FI" dirty="0" err="1"/>
              <a:t>Scales</a:t>
            </a:r>
            <a:r>
              <a:rPr lang="fi-FI" dirty="0"/>
              <a:t> </a:t>
            </a:r>
            <a:r>
              <a:rPr lang="fi-FI" dirty="0" err="1"/>
              <a:t>up</a:t>
            </a:r>
            <a:r>
              <a:rPr lang="fi-FI" dirty="0"/>
              <a:t> </a:t>
            </a:r>
            <a:r>
              <a:rPr lang="fi-FI" dirty="0" err="1"/>
              <a:t>number</a:t>
            </a:r>
            <a:r>
              <a:rPr lang="fi-FI" dirty="0"/>
              <a:t> of </a:t>
            </a:r>
            <a:r>
              <a:rPr lang="fi-FI" dirty="0" err="1"/>
              <a:t>clients</a:t>
            </a:r>
            <a:r>
              <a:rPr lang="fi-FI" dirty="0"/>
              <a:t> </a:t>
            </a:r>
            <a:r>
              <a:rPr lang="fi-FI" dirty="0" err="1"/>
              <a:t>that</a:t>
            </a:r>
            <a:r>
              <a:rPr lang="fi-FI" dirty="0"/>
              <a:t> </a:t>
            </a:r>
            <a:r>
              <a:rPr lang="fi-FI" dirty="0" err="1"/>
              <a:t>can</a:t>
            </a:r>
            <a:r>
              <a:rPr lang="fi-FI" dirty="0"/>
              <a:t> </a:t>
            </a:r>
            <a:r>
              <a:rPr lang="fi-FI" dirty="0" err="1"/>
              <a:t>be</a:t>
            </a:r>
            <a:r>
              <a:rPr lang="fi-FI" dirty="0"/>
              <a:t> </a:t>
            </a:r>
            <a:r>
              <a:rPr lang="fi-FI" dirty="0" err="1"/>
              <a:t>served</a:t>
            </a:r>
            <a:endParaRPr lang="fi-FI" dirty="0"/>
          </a:p>
          <a:p>
            <a:endParaRPr lang="fi-FI" dirty="0"/>
          </a:p>
          <a:p>
            <a:r>
              <a:rPr lang="fi-FI" dirty="0"/>
              <a:t>SharePoint </a:t>
            </a:r>
            <a:r>
              <a:rPr lang="fi-FI" i="1" dirty="0" err="1"/>
              <a:t>shouldn’t</a:t>
            </a:r>
            <a:r>
              <a:rPr lang="fi-FI" dirty="0"/>
              <a:t> </a:t>
            </a:r>
            <a:r>
              <a:rPr lang="fi-FI" dirty="0" err="1"/>
              <a:t>be</a:t>
            </a:r>
            <a:r>
              <a:rPr lang="fi-FI" dirty="0"/>
              <a:t> </a:t>
            </a:r>
            <a:r>
              <a:rPr lang="fi-FI" dirty="0" err="1"/>
              <a:t>more</a:t>
            </a:r>
            <a:r>
              <a:rPr lang="fi-FI" dirty="0"/>
              <a:t> </a:t>
            </a:r>
            <a:r>
              <a:rPr lang="fi-FI" dirty="0" err="1"/>
              <a:t>unresponsive</a:t>
            </a:r>
            <a:r>
              <a:rPr lang="fi-FI" dirty="0"/>
              <a:t> </a:t>
            </a:r>
            <a:r>
              <a:rPr lang="fi-FI" dirty="0" err="1"/>
              <a:t>under</a:t>
            </a:r>
            <a:r>
              <a:rPr lang="fi-FI" dirty="0"/>
              <a:t> </a:t>
            </a:r>
            <a:r>
              <a:rPr lang="fi-FI" dirty="0" err="1"/>
              <a:t>high</a:t>
            </a:r>
            <a:r>
              <a:rPr lang="fi-FI" dirty="0"/>
              <a:t> </a:t>
            </a:r>
            <a:r>
              <a:rPr lang="fi-FI" dirty="0" err="1"/>
              <a:t>load</a:t>
            </a:r>
            <a:r>
              <a:rPr lang="fi-FI" dirty="0"/>
              <a:t> </a:t>
            </a:r>
            <a:r>
              <a:rPr lang="fi-FI" dirty="0" err="1"/>
              <a:t>now</a:t>
            </a:r>
            <a:endParaRPr lang="fi-FI" dirty="0"/>
          </a:p>
          <a:p>
            <a:pPr lvl="1"/>
            <a:r>
              <a:rPr lang="fi-FI" dirty="0"/>
              <a:t>Distributed Cache is enabled (by default) only on SingleServerFarmRole and Cache roles</a:t>
            </a:r>
          </a:p>
        </p:txBody>
      </p:sp>
    </p:spTree>
    <p:extLst>
      <p:ext uri="{BB962C8B-B14F-4D97-AF65-F5344CB8AC3E}">
        <p14:creationId xmlns:p14="http://schemas.microsoft.com/office/powerpoint/2010/main" val="12823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2147" y="2525951"/>
            <a:ext cx="11824993" cy="1255474"/>
          </a:xfrm>
          <a:prstGeom prst="rect">
            <a:avLst/>
          </a:prstGeom>
          <a:ln>
            <a:solidFill>
              <a:schemeClr val="tx1"/>
            </a:solidFill>
          </a:ln>
        </p:spPr>
      </p:pic>
      <p:sp>
        <p:nvSpPr>
          <p:cNvPr id="4" name="Title 3"/>
          <p:cNvSpPr>
            <a:spLocks noGrp="1"/>
          </p:cNvSpPr>
          <p:nvPr>
            <p:ph type="title"/>
          </p:nvPr>
        </p:nvSpPr>
        <p:spPr/>
        <p:txBody>
          <a:bodyPr/>
          <a:lstStyle/>
          <a:p>
            <a:r>
              <a:rPr lang="fi-FI" dirty="0"/>
              <a:t>Distributed Cache</a:t>
            </a:r>
            <a:endParaRPr lang="en-US" dirty="0"/>
          </a:p>
        </p:txBody>
      </p:sp>
      <p:sp>
        <p:nvSpPr>
          <p:cNvPr id="5" name="Text Placeholder 4"/>
          <p:cNvSpPr>
            <a:spLocks noGrp="1"/>
          </p:cNvSpPr>
          <p:nvPr>
            <p:ph type="body" sz="quarter" idx="10"/>
          </p:nvPr>
        </p:nvSpPr>
        <p:spPr/>
        <p:txBody>
          <a:bodyPr/>
          <a:lstStyle/>
          <a:p>
            <a:r>
              <a:rPr lang="fi-FI" dirty="0"/>
              <a:t>Dedicated vs. Collocated</a:t>
            </a:r>
            <a:endParaRPr lang="en-US" dirty="0"/>
          </a:p>
          <a:p>
            <a:pPr lvl="1"/>
            <a:r>
              <a:rPr lang="fi-FI" dirty="0"/>
              <a:t>Microsoft recommendation for SP2013 on </a:t>
            </a:r>
            <a:r>
              <a:rPr lang="fi-FI" dirty="0" err="1"/>
              <a:t>Technet</a:t>
            </a:r>
            <a:r>
              <a:rPr lang="fi-FI" dirty="0"/>
              <a:t>:</a:t>
            </a:r>
          </a:p>
          <a:p>
            <a:endParaRPr lang="fi-FI" dirty="0"/>
          </a:p>
          <a:p>
            <a:endParaRPr lang="fi-FI" dirty="0"/>
          </a:p>
          <a:p>
            <a:endParaRPr lang="fi-FI" dirty="0"/>
          </a:p>
          <a:p>
            <a:endParaRPr lang="fi-FI" dirty="0"/>
          </a:p>
          <a:p>
            <a:r>
              <a:rPr lang="fi-FI" dirty="0"/>
              <a:t>Licensing implications?</a:t>
            </a:r>
          </a:p>
          <a:p>
            <a:r>
              <a:rPr lang="fi-FI" dirty="0"/>
              <a:t>Is it worth it?</a:t>
            </a:r>
          </a:p>
          <a:p>
            <a:r>
              <a:rPr lang="fi-FI" dirty="0"/>
              <a:t>One </a:t>
            </a:r>
            <a:r>
              <a:rPr lang="fi-FI" dirty="0" err="1"/>
              <a:t>or</a:t>
            </a:r>
            <a:r>
              <a:rPr lang="fi-FI" dirty="0"/>
              <a:t> </a:t>
            </a:r>
            <a:r>
              <a:rPr lang="fi-FI" dirty="0" err="1"/>
              <a:t>more</a:t>
            </a:r>
            <a:r>
              <a:rPr lang="fi-FI" dirty="0"/>
              <a:t> Distributed Cache </a:t>
            </a:r>
            <a:r>
              <a:rPr lang="fi-FI" dirty="0" err="1"/>
              <a:t>hosts</a:t>
            </a:r>
            <a:r>
              <a:rPr lang="fi-FI" dirty="0"/>
              <a:t>?</a:t>
            </a:r>
          </a:p>
          <a:p>
            <a:pPr lvl="1"/>
            <a:endParaRPr lang="en-US" dirty="0"/>
          </a:p>
        </p:txBody>
      </p:sp>
      <p:pic>
        <p:nvPicPr>
          <p:cNvPr id="2" name="Picture 1"/>
          <p:cNvPicPr>
            <a:picLocks noChangeAspect="1"/>
          </p:cNvPicPr>
          <p:nvPr/>
        </p:nvPicPr>
        <p:blipFill>
          <a:blip r:embed="rId3"/>
          <a:stretch>
            <a:fillRect/>
          </a:stretch>
        </p:blipFill>
        <p:spPr>
          <a:xfrm>
            <a:off x="1780400" y="3481192"/>
            <a:ext cx="9649600" cy="513100"/>
          </a:xfrm>
          <a:prstGeom prst="rect">
            <a:avLst/>
          </a:prstGeom>
        </p:spPr>
      </p:pic>
    </p:spTree>
    <p:extLst>
      <p:ext uri="{BB962C8B-B14F-4D97-AF65-F5344CB8AC3E}">
        <p14:creationId xmlns:p14="http://schemas.microsoft.com/office/powerpoint/2010/main" val="215280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0" indent="0">
              <a:buNone/>
            </a:pPr>
            <a:r>
              <a:rPr lang="fi-FI" sz="2800" dirty="0"/>
              <a:t>Get-AFCache | % {Get-AFCacheConfiguration -CacheName $_.CacheName}</a:t>
            </a:r>
            <a:endParaRPr lang="en-US" sz="2800" dirty="0"/>
          </a:p>
        </p:txBody>
      </p:sp>
      <p:sp>
        <p:nvSpPr>
          <p:cNvPr id="4" name="Title 3"/>
          <p:cNvSpPr>
            <a:spLocks noGrp="1"/>
          </p:cNvSpPr>
          <p:nvPr>
            <p:ph type="title"/>
          </p:nvPr>
        </p:nvSpPr>
        <p:spPr/>
        <p:txBody>
          <a:bodyPr/>
          <a:lstStyle/>
          <a:p>
            <a:r>
              <a:rPr lang="fi-FI" dirty="0"/>
              <a:t>Distributed Cache high availability</a:t>
            </a:r>
            <a:endParaRPr lang="en-US" dirty="0"/>
          </a:p>
        </p:txBody>
      </p:sp>
      <p:pic>
        <p:nvPicPr>
          <p:cNvPr id="3" name="Picture 2"/>
          <p:cNvPicPr>
            <a:picLocks noChangeAspect="1"/>
          </p:cNvPicPr>
          <p:nvPr/>
        </p:nvPicPr>
        <p:blipFill>
          <a:blip r:embed="rId2"/>
          <a:stretch>
            <a:fillRect/>
          </a:stretch>
        </p:blipFill>
        <p:spPr>
          <a:xfrm>
            <a:off x="4694465" y="2645290"/>
            <a:ext cx="6895814" cy="3447906"/>
          </a:xfrm>
          <a:prstGeom prst="rect">
            <a:avLst/>
          </a:prstGeom>
          <a:ln>
            <a:solidFill>
              <a:schemeClr val="tx1"/>
            </a:solidFill>
          </a:ln>
        </p:spPr>
      </p:pic>
      <p:sp>
        <p:nvSpPr>
          <p:cNvPr id="8" name="Rectangle 7"/>
          <p:cNvSpPr/>
          <p:nvPr/>
        </p:nvSpPr>
        <p:spPr>
          <a:xfrm>
            <a:off x="8440467" y="5689299"/>
            <a:ext cx="3149812" cy="4038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Rectangle 8"/>
          <p:cNvSpPr/>
          <p:nvPr/>
        </p:nvSpPr>
        <p:spPr>
          <a:xfrm>
            <a:off x="300960" y="1543729"/>
            <a:ext cx="5312228" cy="1600438"/>
          </a:xfrm>
          <a:prstGeom prst="rect">
            <a:avLst/>
          </a:prstGeom>
        </p:spPr>
        <p:txBody>
          <a:bodyPr wrap="square">
            <a:spAutoFit/>
          </a:bodyPr>
          <a:lstStyle/>
          <a:p>
            <a:r>
              <a:rPr lang="fi-FI" sz="1400" dirty="0">
                <a:solidFill>
                  <a:srgbClr val="333333"/>
                </a:solidFill>
                <a:latin typeface="courier new" panose="02070309020205020404" pitchFamily="49" charset="0"/>
              </a:rPr>
              <a:t>CacheName                : DistributedViewStateCache_f3bd4763-f482-4bb8-a5a5-f40806460bdd</a:t>
            </a:r>
            <a:br>
              <a:rPr lang="fi-FI" sz="1400" dirty="0"/>
            </a:br>
            <a:r>
              <a:rPr lang="fi-FI" sz="1400" dirty="0">
                <a:solidFill>
                  <a:srgbClr val="333333"/>
                </a:solidFill>
                <a:latin typeface="courier new" panose="02070309020205020404" pitchFamily="49" charset="0"/>
              </a:rPr>
              <a:t>TimeToLive               : 10 mins</a:t>
            </a:r>
            <a:br>
              <a:rPr lang="fi-FI" sz="1400" dirty="0"/>
            </a:br>
            <a:r>
              <a:rPr lang="fi-FI" sz="1400" dirty="0">
                <a:solidFill>
                  <a:srgbClr val="333333"/>
                </a:solidFill>
                <a:latin typeface="courier new" panose="02070309020205020404" pitchFamily="49" charset="0"/>
              </a:rPr>
              <a:t>CacheType                : Partitioned</a:t>
            </a:r>
            <a:br>
              <a:rPr lang="fi-FI" sz="1400" dirty="0"/>
            </a:br>
            <a:r>
              <a:rPr lang="fi-FI" sz="1400" dirty="0">
                <a:solidFill>
                  <a:srgbClr val="333333"/>
                </a:solidFill>
                <a:latin typeface="courier new" panose="02070309020205020404" pitchFamily="49" charset="0"/>
              </a:rPr>
              <a:t>Secondaries              : 0</a:t>
            </a:r>
            <a:br>
              <a:rPr lang="fi-FI" sz="1400" dirty="0"/>
            </a:br>
            <a:r>
              <a:rPr lang="fi-FI" sz="1400" dirty="0">
                <a:solidFill>
                  <a:srgbClr val="333333"/>
                </a:solidFill>
                <a:latin typeface="courier new" panose="02070309020205020404" pitchFamily="49" charset="0"/>
              </a:rPr>
              <a:t>MinSecondaries           : 0</a:t>
            </a:r>
            <a:endParaRPr lang="fi-FI" sz="1400" dirty="0"/>
          </a:p>
        </p:txBody>
      </p:sp>
      <p:sp>
        <p:nvSpPr>
          <p:cNvPr id="10" name="Rectangle 9"/>
          <p:cNvSpPr/>
          <p:nvPr/>
        </p:nvSpPr>
        <p:spPr>
          <a:xfrm>
            <a:off x="300960" y="2645290"/>
            <a:ext cx="3919976" cy="5938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73744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Deployment method 1: GUI Installation</a:t>
            </a:r>
          </a:p>
        </p:txBody>
      </p:sp>
      <p:sp>
        <p:nvSpPr>
          <p:cNvPr id="4" name="Text Placeholder 3"/>
          <p:cNvSpPr>
            <a:spLocks noGrp="1"/>
          </p:cNvSpPr>
          <p:nvPr>
            <p:ph type="body" sz="quarter" idx="10"/>
          </p:nvPr>
        </p:nvSpPr>
        <p:spPr>
          <a:xfrm>
            <a:off x="136525" y="1024209"/>
            <a:ext cx="11004055" cy="5427067"/>
          </a:xfrm>
        </p:spPr>
        <p:txBody>
          <a:bodyPr/>
          <a:lstStyle/>
          <a:p>
            <a:pPr marL="0" indent="0">
              <a:buNone/>
            </a:pPr>
            <a:r>
              <a:rPr lang="fi-FI" b="1" dirty="0"/>
              <a:t>Install everything manually: the ”Next-Next” install)</a:t>
            </a:r>
          </a:p>
          <a:p>
            <a:pPr marL="0" indent="0">
              <a:buNone/>
            </a:pPr>
            <a:endParaRPr lang="fi-FI" sz="2800" dirty="0"/>
          </a:p>
          <a:p>
            <a:pPr marL="0" indent="0">
              <a:buNone/>
            </a:pPr>
            <a:endParaRPr lang="fi-FI" sz="2800" dirty="0"/>
          </a:p>
          <a:p>
            <a:pPr marL="0" indent="0">
              <a:buNone/>
            </a:pPr>
            <a:endParaRPr lang="fi-FI" sz="2800" dirty="0"/>
          </a:p>
          <a:p>
            <a:pPr marL="0" indent="0">
              <a:buNone/>
            </a:pPr>
            <a:endParaRPr lang="fi-FI" sz="2800" dirty="0"/>
          </a:p>
          <a:p>
            <a:pPr marL="0" indent="0">
              <a:buNone/>
            </a:pPr>
            <a:endParaRPr lang="fi-FI" sz="2800" dirty="0"/>
          </a:p>
          <a:p>
            <a:pPr marL="514350" indent="-514350">
              <a:buAutoNum type="arabicParenR"/>
            </a:pPr>
            <a:endParaRPr lang="fi-FI" sz="2800" b="1" dirty="0">
              <a:sym typeface="Wingdings" panose="05000000000000000000" pitchFamily="2" charset="2"/>
            </a:endParaRPr>
          </a:p>
          <a:p>
            <a:pPr marL="514350" indent="-514350">
              <a:buAutoNum type="arabicParenR"/>
            </a:pPr>
            <a:endParaRPr lang="fi-FI" sz="2800" b="1" dirty="0">
              <a:sym typeface="Wingdings" panose="05000000000000000000" pitchFamily="2" charset="2"/>
            </a:endParaRPr>
          </a:p>
          <a:p>
            <a:pPr marL="514350" indent="-514350">
              <a:buAutoNum type="arabicParenR"/>
            </a:pPr>
            <a:endParaRPr lang="fi-FI" sz="2800" b="1" dirty="0">
              <a:sym typeface="Wingdings" panose="05000000000000000000" pitchFamily="2" charset="2"/>
            </a:endParaRPr>
          </a:p>
        </p:txBody>
      </p:sp>
      <p:graphicFrame>
        <p:nvGraphicFramePr>
          <p:cNvPr id="2" name="Table 1"/>
          <p:cNvGraphicFramePr>
            <a:graphicFrameLocks noGrp="1"/>
          </p:cNvGraphicFramePr>
          <p:nvPr>
            <p:extLst>
              <p:ext uri="{D42A27DB-BD31-4B8C-83A1-F6EECF244321}">
                <p14:modId xmlns:p14="http://schemas.microsoft.com/office/powerpoint/2010/main" val="1549458822"/>
              </p:ext>
            </p:extLst>
          </p:nvPr>
        </p:nvGraphicFramePr>
        <p:xfrm>
          <a:off x="249073" y="1722664"/>
          <a:ext cx="10946688" cy="2220908"/>
        </p:xfrm>
        <a:graphic>
          <a:graphicData uri="http://schemas.openxmlformats.org/drawingml/2006/table">
            <a:tbl>
              <a:tblPr firstRow="1">
                <a:tableStyleId>{F5AB1C69-6EDB-4FF4-983F-18BD219EF322}</a:tableStyleId>
              </a:tblPr>
              <a:tblGrid>
                <a:gridCol w="3336214">
                  <a:extLst>
                    <a:ext uri="{9D8B030D-6E8A-4147-A177-3AD203B41FA5}">
                      <a16:colId xmlns:a16="http://schemas.microsoft.com/office/drawing/2014/main" val="85391842"/>
                    </a:ext>
                  </a:extLst>
                </a:gridCol>
                <a:gridCol w="7610474">
                  <a:extLst>
                    <a:ext uri="{9D8B030D-6E8A-4147-A177-3AD203B41FA5}">
                      <a16:colId xmlns:a16="http://schemas.microsoft.com/office/drawing/2014/main" val="3926149535"/>
                    </a:ext>
                  </a:extLst>
                </a:gridCol>
              </a:tblGrid>
              <a:tr h="373764">
                <a:tc>
                  <a:txBody>
                    <a:bodyPr/>
                    <a:lstStyle/>
                    <a:p>
                      <a:r>
                        <a:rPr lang="fi-FI" sz="2400" dirty="0"/>
                        <a:t>Pros</a:t>
                      </a:r>
                      <a:endParaRPr lang="en-US" sz="2400" dirty="0"/>
                    </a:p>
                  </a:txBody>
                  <a:tcPr/>
                </a:tc>
                <a:tc>
                  <a:txBody>
                    <a:bodyPr/>
                    <a:lstStyle/>
                    <a:p>
                      <a:r>
                        <a:rPr lang="fi-FI" sz="2400" dirty="0"/>
                        <a:t>Cons</a:t>
                      </a:r>
                      <a:endParaRPr lang="en-US" sz="2400" dirty="0"/>
                    </a:p>
                  </a:txBody>
                  <a:tcPr/>
                </a:tc>
                <a:extLst>
                  <a:ext uri="{0D108BD9-81ED-4DB2-BD59-A6C34878D82A}">
                    <a16:rowId xmlns:a16="http://schemas.microsoft.com/office/drawing/2014/main" val="543841360"/>
                  </a:ext>
                </a:extLst>
              </a:tr>
              <a:tr h="470374">
                <a:tc>
                  <a:txBody>
                    <a:bodyPr/>
                    <a:lstStyle/>
                    <a:p>
                      <a:r>
                        <a:rPr lang="fi-FI" sz="2400" dirty="0"/>
                        <a:t>Very easy</a:t>
                      </a:r>
                      <a:r>
                        <a:rPr lang="fi-FI" sz="2400" baseline="0" dirty="0"/>
                        <a:t> </a:t>
                      </a:r>
                      <a:r>
                        <a:rPr lang="fi-FI" sz="2400" baseline="0" dirty="0">
                          <a:sym typeface="Wingdings" panose="05000000000000000000" pitchFamily="2" charset="2"/>
                        </a:rPr>
                        <a:t></a:t>
                      </a:r>
                      <a:endParaRPr lang="en-US" sz="2400" dirty="0"/>
                    </a:p>
                  </a:txBody>
                  <a:tcPr/>
                </a:tc>
                <a:tc>
                  <a:txBody>
                    <a:bodyPr/>
                    <a:lstStyle/>
                    <a:p>
                      <a:r>
                        <a:rPr lang="fi-FI" sz="2400" dirty="0"/>
                        <a:t>Hides a lot of logic and configures</a:t>
                      </a:r>
                      <a:r>
                        <a:rPr lang="fi-FI" sz="2400" baseline="0" dirty="0"/>
                        <a:t> things with potential issues</a:t>
                      </a:r>
                      <a:endParaRPr lang="en-US" sz="2400" dirty="0"/>
                    </a:p>
                  </a:txBody>
                  <a:tcPr/>
                </a:tc>
                <a:extLst>
                  <a:ext uri="{0D108BD9-81ED-4DB2-BD59-A6C34878D82A}">
                    <a16:rowId xmlns:a16="http://schemas.microsoft.com/office/drawing/2014/main" val="1736344252"/>
                  </a:ext>
                </a:extLst>
              </a:tr>
              <a:tr h="470374">
                <a:tc>
                  <a:txBody>
                    <a:bodyPr/>
                    <a:lstStyle/>
                    <a:p>
                      <a:r>
                        <a:rPr lang="fi-FI" sz="2400" dirty="0"/>
                        <a:t>Errors</a:t>
                      </a:r>
                      <a:r>
                        <a:rPr lang="fi-FI" sz="2400" baseline="0" dirty="0"/>
                        <a:t> trapped in the UI</a:t>
                      </a:r>
                      <a:endParaRPr lang="en-US" sz="2400" dirty="0"/>
                    </a:p>
                  </a:txBody>
                  <a:tcPr/>
                </a:tc>
                <a:tc>
                  <a:txBody>
                    <a:bodyPr/>
                    <a:lstStyle/>
                    <a:p>
                      <a:r>
                        <a:rPr lang="fi-FI" sz="2400" dirty="0"/>
                        <a:t>Re-running setup</a:t>
                      </a:r>
                      <a:r>
                        <a:rPr lang="fi-FI" sz="2400" baseline="0" dirty="0"/>
                        <a:t> </a:t>
                      </a:r>
                      <a:r>
                        <a:rPr lang="fi-FI" sz="2400" i="1" baseline="0" dirty="0"/>
                        <a:t>might</a:t>
                      </a:r>
                      <a:r>
                        <a:rPr lang="fi-FI" sz="2400" i="0" baseline="0" dirty="0"/>
                        <a:t> fix errors, or introduce new issues</a:t>
                      </a:r>
                      <a:endParaRPr lang="en-US" sz="2400" dirty="0"/>
                    </a:p>
                  </a:txBody>
                  <a:tcPr/>
                </a:tc>
                <a:extLst>
                  <a:ext uri="{0D108BD9-81ED-4DB2-BD59-A6C34878D82A}">
                    <a16:rowId xmlns:a16="http://schemas.microsoft.com/office/drawing/2014/main" val="1776478341"/>
                  </a:ext>
                </a:extLst>
              </a:tr>
              <a:tr h="470374">
                <a:tc>
                  <a:txBody>
                    <a:bodyPr/>
                    <a:lstStyle/>
                    <a:p>
                      <a:r>
                        <a:rPr lang="fi-FI" sz="2400" dirty="0"/>
                        <a:t>Fastest way</a:t>
                      </a:r>
                      <a:endParaRPr lang="en-US" sz="2400" dirty="0"/>
                    </a:p>
                  </a:txBody>
                  <a:tcPr/>
                </a:tc>
                <a:tc>
                  <a:txBody>
                    <a:bodyPr/>
                    <a:lstStyle/>
                    <a:p>
                      <a:r>
                        <a:rPr lang="fi-FI" sz="2400" dirty="0"/>
                        <a:t>Also the ugliest</a:t>
                      </a:r>
                      <a:r>
                        <a:rPr lang="fi-FI" sz="2400" baseline="0" dirty="0"/>
                        <a:t> </a:t>
                      </a:r>
                      <a:r>
                        <a:rPr lang="fi-FI" sz="2400" baseline="0" dirty="0" err="1"/>
                        <a:t>way</a:t>
                      </a:r>
                      <a:r>
                        <a:rPr lang="fi-FI" sz="2400" baseline="0" dirty="0"/>
                        <a:t>! Just look at it.</a:t>
                      </a:r>
                      <a:endParaRPr lang="en-US" sz="2400" dirty="0"/>
                    </a:p>
                  </a:txBody>
                  <a:tcPr/>
                </a:tc>
                <a:extLst>
                  <a:ext uri="{0D108BD9-81ED-4DB2-BD59-A6C34878D82A}">
                    <a16:rowId xmlns:a16="http://schemas.microsoft.com/office/drawing/2014/main" val="972051151"/>
                  </a:ext>
                </a:extLst>
              </a:tr>
            </a:tbl>
          </a:graphicData>
        </a:graphic>
      </p:graphicFrame>
      <p:sp>
        <p:nvSpPr>
          <p:cNvPr id="6" name="Rectangle 5"/>
          <p:cNvSpPr/>
          <p:nvPr/>
        </p:nvSpPr>
        <p:spPr>
          <a:xfrm>
            <a:off x="750011" y="4307745"/>
            <a:ext cx="10445750" cy="2028248"/>
          </a:xfrm>
          <a:prstGeom prst="rect">
            <a:avLst/>
          </a:prstGeom>
        </p:spPr>
        <p:txBody>
          <a:bodyPr wrap="square">
            <a:spAutoFit/>
          </a:bodyPr>
          <a:lstStyle/>
          <a:p>
            <a:pPr marL="514350" lvl="0" indent="-514350">
              <a:lnSpc>
                <a:spcPct val="90000"/>
              </a:lnSpc>
              <a:spcBef>
                <a:spcPts val="1000"/>
              </a:spcBef>
              <a:buSzPct val="90000"/>
              <a:buFont typeface="Wingdings" panose="05000000000000000000" pitchFamily="2" charset="2"/>
              <a:buAutoNum type="arabicParenR"/>
            </a:pPr>
            <a:r>
              <a:rPr lang="fi-FI" sz="2800" dirty="0">
                <a:solidFill>
                  <a:srgbClr val="A5A5A5">
                    <a:lumMod val="50000"/>
                  </a:srgbClr>
                </a:solidFill>
                <a:latin typeface="Segoe UI Light" panose="020B0502040204020203" pitchFamily="34" charset="0"/>
                <a:cs typeface="Segoe UI Light" panose="020B0502040204020203" pitchFamily="34" charset="0"/>
              </a:rPr>
              <a:t>Download Prerequisites online (</a:t>
            </a:r>
            <a:r>
              <a:rPr lang="fi-FI" sz="2800" i="1" dirty="0">
                <a:solidFill>
                  <a:srgbClr val="A5A5A5">
                    <a:lumMod val="50000"/>
                  </a:srgbClr>
                </a:solidFill>
                <a:latin typeface="Segoe UI Light" panose="020B0502040204020203" pitchFamily="34" charset="0"/>
                <a:cs typeface="Segoe UI Light" panose="020B0502040204020203" pitchFamily="34" charset="0"/>
              </a:rPr>
              <a:t>prerequisitesinstaller.exe</a:t>
            </a:r>
            <a:r>
              <a:rPr lang="fi-FI" sz="2800" dirty="0">
                <a:solidFill>
                  <a:srgbClr val="A5A5A5">
                    <a:lumMod val="50000"/>
                  </a:srgbClr>
                </a:solidFill>
                <a:latin typeface="Segoe UI Light" panose="020B0502040204020203" pitchFamily="34" charset="0"/>
                <a:cs typeface="Segoe UI Light" panose="020B0502040204020203" pitchFamily="34" charset="0"/>
              </a:rPr>
              <a:t>) </a:t>
            </a:r>
          </a:p>
          <a:p>
            <a:pPr marL="514350" lvl="0" indent="-514350">
              <a:lnSpc>
                <a:spcPct val="90000"/>
              </a:lnSpc>
              <a:spcBef>
                <a:spcPts val="1000"/>
              </a:spcBef>
              <a:buSzPct val="90000"/>
              <a:buFont typeface="Wingdings" panose="05000000000000000000" pitchFamily="2" charset="2"/>
              <a:buAutoNum type="arabicParenR"/>
            </a:pPr>
            <a:r>
              <a:rPr lang="fi-FI" sz="2800" dirty="0">
                <a:solidFill>
                  <a:srgbClr val="A5A5A5">
                    <a:lumMod val="50000"/>
                  </a:srgbClr>
                </a:solidFill>
                <a:latin typeface="Segoe UI Light" panose="020B0502040204020203" pitchFamily="34" charset="0"/>
                <a:cs typeface="Segoe UI Light" panose="020B0502040204020203" pitchFamily="34" charset="0"/>
              </a:rPr>
              <a:t>Reboot</a:t>
            </a:r>
          </a:p>
          <a:p>
            <a:pPr marL="514350" lvl="0" indent="-514350">
              <a:lnSpc>
                <a:spcPct val="90000"/>
              </a:lnSpc>
              <a:spcBef>
                <a:spcPts val="1000"/>
              </a:spcBef>
              <a:buSzPct val="90000"/>
              <a:buFont typeface="Wingdings" panose="05000000000000000000" pitchFamily="2" charset="2"/>
              <a:buAutoNum type="arabicParenR"/>
            </a:pPr>
            <a:r>
              <a:rPr lang="fi-FI" sz="2800" dirty="0">
                <a:solidFill>
                  <a:srgbClr val="A5A5A5">
                    <a:lumMod val="50000"/>
                  </a:srgbClr>
                </a:solidFill>
                <a:latin typeface="Segoe UI Light" panose="020B0502040204020203" pitchFamily="34" charset="0"/>
                <a:cs typeface="Segoe UI Light" panose="020B0502040204020203" pitchFamily="34" charset="0"/>
              </a:rPr>
              <a:t>Run Setup </a:t>
            </a:r>
          </a:p>
          <a:p>
            <a:pPr marL="514350" lvl="0" indent="-514350">
              <a:lnSpc>
                <a:spcPct val="90000"/>
              </a:lnSpc>
              <a:spcBef>
                <a:spcPts val="1000"/>
              </a:spcBef>
              <a:buSzPct val="90000"/>
              <a:buFont typeface="Wingdings" panose="05000000000000000000" pitchFamily="2" charset="2"/>
              <a:buAutoNum type="arabicParenR"/>
            </a:pPr>
            <a:r>
              <a:rPr lang="fi-FI" sz="2800" dirty="0">
                <a:solidFill>
                  <a:srgbClr val="A5A5A5">
                    <a:lumMod val="50000"/>
                  </a:srgbClr>
                </a:solidFill>
                <a:latin typeface="Segoe UI Light" panose="020B0502040204020203" pitchFamily="34" charset="0"/>
                <a:cs typeface="Segoe UI Light" panose="020B0502040204020203" pitchFamily="34" charset="0"/>
              </a:rPr>
              <a:t>Run Configuration Wizard</a:t>
            </a:r>
            <a:endParaRPr lang="fi-FI" sz="2800" b="1"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endParaRPr>
          </a:p>
        </p:txBody>
      </p:sp>
    </p:spTree>
    <p:extLst>
      <p:ext uri="{BB962C8B-B14F-4D97-AF65-F5344CB8AC3E}">
        <p14:creationId xmlns:p14="http://schemas.microsoft.com/office/powerpoint/2010/main" val="424921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Deployment method 2: Custom PowerShell</a:t>
            </a:r>
          </a:p>
        </p:txBody>
      </p:sp>
      <p:sp>
        <p:nvSpPr>
          <p:cNvPr id="4" name="Text Placeholder 3"/>
          <p:cNvSpPr>
            <a:spLocks noGrp="1"/>
          </p:cNvSpPr>
          <p:nvPr>
            <p:ph type="body" sz="quarter" idx="10"/>
          </p:nvPr>
        </p:nvSpPr>
        <p:spPr/>
        <p:txBody>
          <a:bodyPr/>
          <a:lstStyle/>
          <a:p>
            <a:pPr marL="0" indent="0">
              <a:buNone/>
            </a:pPr>
            <a:r>
              <a:rPr lang="fi-FI" b="1" dirty="0"/>
              <a:t>Create custom PowerShell deployment scripts</a:t>
            </a:r>
          </a:p>
          <a:p>
            <a:pPr marL="0" indent="0">
              <a:buNone/>
            </a:pPr>
            <a:endParaRPr lang="fi-FI" b="1" dirty="0"/>
          </a:p>
          <a:p>
            <a:pPr marL="0" indent="0">
              <a:buNone/>
            </a:pPr>
            <a:endParaRPr lang="fi-FI" b="1" dirty="0"/>
          </a:p>
          <a:p>
            <a:pPr marL="0" indent="0">
              <a:buNone/>
            </a:pPr>
            <a:endParaRPr lang="fi-FI" b="1" dirty="0"/>
          </a:p>
          <a:p>
            <a:endParaRPr lang="fi-FI" dirty="0">
              <a:sym typeface="Wingdings" panose="05000000000000000000" pitchFamily="2" charset="2"/>
            </a:endParaRPr>
          </a:p>
        </p:txBody>
      </p:sp>
      <p:graphicFrame>
        <p:nvGraphicFramePr>
          <p:cNvPr id="9" name="Table 8"/>
          <p:cNvGraphicFramePr>
            <a:graphicFrameLocks noGrp="1"/>
          </p:cNvGraphicFramePr>
          <p:nvPr>
            <p:extLst>
              <p:ext uri="{D42A27DB-BD31-4B8C-83A1-F6EECF244321}">
                <p14:modId xmlns:p14="http://schemas.microsoft.com/office/powerpoint/2010/main" val="1624516921"/>
              </p:ext>
            </p:extLst>
          </p:nvPr>
        </p:nvGraphicFramePr>
        <p:xfrm>
          <a:off x="294266" y="1789450"/>
          <a:ext cx="10681254" cy="1948292"/>
        </p:xfrm>
        <a:graphic>
          <a:graphicData uri="http://schemas.openxmlformats.org/drawingml/2006/table">
            <a:tbl>
              <a:tblPr firstRow="1">
                <a:tableStyleId>{F5AB1C69-6EDB-4FF4-983F-18BD219EF322}</a:tableStyleId>
              </a:tblPr>
              <a:tblGrid>
                <a:gridCol w="5340627">
                  <a:extLst>
                    <a:ext uri="{9D8B030D-6E8A-4147-A177-3AD203B41FA5}">
                      <a16:colId xmlns:a16="http://schemas.microsoft.com/office/drawing/2014/main" val="85391842"/>
                    </a:ext>
                  </a:extLst>
                </a:gridCol>
                <a:gridCol w="5340627">
                  <a:extLst>
                    <a:ext uri="{9D8B030D-6E8A-4147-A177-3AD203B41FA5}">
                      <a16:colId xmlns:a16="http://schemas.microsoft.com/office/drawing/2014/main" val="3926149535"/>
                    </a:ext>
                  </a:extLst>
                </a:gridCol>
              </a:tblGrid>
              <a:tr h="562666">
                <a:tc>
                  <a:txBody>
                    <a:bodyPr/>
                    <a:lstStyle/>
                    <a:p>
                      <a:r>
                        <a:rPr lang="fi-FI" sz="2400" dirty="0"/>
                        <a:t>Pros</a:t>
                      </a:r>
                      <a:endParaRPr lang="en-US" sz="2400" dirty="0"/>
                    </a:p>
                  </a:txBody>
                  <a:tcPr/>
                </a:tc>
                <a:tc>
                  <a:txBody>
                    <a:bodyPr/>
                    <a:lstStyle/>
                    <a:p>
                      <a:r>
                        <a:rPr lang="fi-FI" sz="2400" dirty="0"/>
                        <a:t>Cons</a:t>
                      </a:r>
                      <a:endParaRPr lang="en-US" sz="2400" dirty="0"/>
                    </a:p>
                  </a:txBody>
                  <a:tcPr/>
                </a:tc>
                <a:extLst>
                  <a:ext uri="{0D108BD9-81ED-4DB2-BD59-A6C34878D82A}">
                    <a16:rowId xmlns:a16="http://schemas.microsoft.com/office/drawing/2014/main" val="543841360"/>
                  </a:ext>
                </a:extLst>
              </a:tr>
              <a:tr h="562666">
                <a:tc>
                  <a:txBody>
                    <a:bodyPr/>
                    <a:lstStyle/>
                    <a:p>
                      <a:r>
                        <a:rPr lang="fi-FI" sz="2400" dirty="0"/>
                        <a:t>Deployment </a:t>
                      </a:r>
                      <a:r>
                        <a:rPr lang="fi-FI" sz="2400" baseline="0" dirty="0"/>
                        <a:t>can be customized</a:t>
                      </a:r>
                      <a:endParaRPr lang="en-US" sz="2400" dirty="0"/>
                    </a:p>
                  </a:txBody>
                  <a:tcPr/>
                </a:tc>
                <a:tc>
                  <a:txBody>
                    <a:bodyPr/>
                    <a:lstStyle/>
                    <a:p>
                      <a:r>
                        <a:rPr lang="fi-FI" sz="2400" dirty="0"/>
                        <a:t>Requires</a:t>
                      </a:r>
                      <a:r>
                        <a:rPr lang="fi-FI" sz="2400" baseline="0" dirty="0"/>
                        <a:t> a lot of work for end-to-end custom scripts</a:t>
                      </a:r>
                      <a:endParaRPr lang="en-US" sz="2400" dirty="0"/>
                    </a:p>
                  </a:txBody>
                  <a:tcPr/>
                </a:tc>
                <a:extLst>
                  <a:ext uri="{0D108BD9-81ED-4DB2-BD59-A6C34878D82A}">
                    <a16:rowId xmlns:a16="http://schemas.microsoft.com/office/drawing/2014/main" val="1736344252"/>
                  </a:ext>
                </a:extLst>
              </a:tr>
              <a:tr h="562666">
                <a:tc>
                  <a:txBody>
                    <a:bodyPr/>
                    <a:lstStyle/>
                    <a:p>
                      <a:r>
                        <a:rPr lang="fi-FI" sz="2400" dirty="0"/>
                        <a:t>Can</a:t>
                      </a:r>
                      <a:r>
                        <a:rPr lang="fi-FI" sz="2400" baseline="0" dirty="0"/>
                        <a:t> be automated and fully controlled</a:t>
                      </a:r>
                      <a:endParaRPr lang="en-US" sz="2400" dirty="0"/>
                    </a:p>
                  </a:txBody>
                  <a:tcPr/>
                </a:tc>
                <a:tc>
                  <a:txBody>
                    <a:bodyPr/>
                    <a:lstStyle/>
                    <a:p>
                      <a:r>
                        <a:rPr lang="fi-FI" sz="2400" dirty="0"/>
                        <a:t>Error-prone</a:t>
                      </a:r>
                      <a:endParaRPr lang="en-US" sz="2400" dirty="0"/>
                    </a:p>
                  </a:txBody>
                  <a:tcPr/>
                </a:tc>
                <a:extLst>
                  <a:ext uri="{0D108BD9-81ED-4DB2-BD59-A6C34878D82A}">
                    <a16:rowId xmlns:a16="http://schemas.microsoft.com/office/drawing/2014/main" val="1776478341"/>
                  </a:ext>
                </a:extLst>
              </a:tr>
            </a:tbl>
          </a:graphicData>
        </a:graphic>
      </p:graphicFrame>
      <p:sp>
        <p:nvSpPr>
          <p:cNvPr id="10" name="Rectangle 9"/>
          <p:cNvSpPr/>
          <p:nvPr/>
        </p:nvSpPr>
        <p:spPr>
          <a:xfrm>
            <a:off x="539195" y="4108070"/>
            <a:ext cx="8576230" cy="1844608"/>
          </a:xfrm>
          <a:prstGeom prst="rect">
            <a:avLst/>
          </a:prstGeom>
        </p:spPr>
        <p:txBody>
          <a:bodyPr wrap="square">
            <a:spAutoFit/>
          </a:bodyPr>
          <a:lstStyle/>
          <a:p>
            <a:pPr lvl="0">
              <a:lnSpc>
                <a:spcPct val="90000"/>
              </a:lnSpc>
              <a:spcBef>
                <a:spcPts val="1000"/>
              </a:spcBef>
              <a:buSzPct val="90000"/>
            </a:pPr>
            <a:r>
              <a:rPr lang="fi-FI" sz="36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1) Install prerequisites online</a:t>
            </a:r>
          </a:p>
          <a:p>
            <a:pPr lvl="0">
              <a:lnSpc>
                <a:spcPct val="90000"/>
              </a:lnSpc>
              <a:spcBef>
                <a:spcPts val="1000"/>
              </a:spcBef>
              <a:buSzPct val="90000"/>
            </a:pPr>
            <a:r>
              <a:rPr lang="fi-FI" sz="36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2) Run custom provisioning scripts</a:t>
            </a:r>
          </a:p>
          <a:p>
            <a:pPr lvl="0">
              <a:lnSpc>
                <a:spcPct val="90000"/>
              </a:lnSpc>
              <a:spcBef>
                <a:spcPts val="1000"/>
              </a:spcBef>
              <a:buSzPct val="90000"/>
            </a:pPr>
            <a:r>
              <a:rPr lang="fi-FI" sz="36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3) Finalize with GUI if needed</a:t>
            </a:r>
            <a:endParaRPr lang="fi-FI" sz="3600" dirty="0">
              <a:solidFill>
                <a:srgbClr val="A5A5A5">
                  <a:lumMod val="50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737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Deployment method 3: AutoSPInstaller</a:t>
            </a:r>
          </a:p>
        </p:txBody>
      </p:sp>
      <p:sp>
        <p:nvSpPr>
          <p:cNvPr id="4" name="Text Placeholder 3"/>
          <p:cNvSpPr>
            <a:spLocks noGrp="1"/>
          </p:cNvSpPr>
          <p:nvPr>
            <p:ph type="body" sz="quarter" idx="10"/>
          </p:nvPr>
        </p:nvSpPr>
        <p:spPr>
          <a:xfrm>
            <a:off x="136525" y="1024209"/>
            <a:ext cx="11004055" cy="5427067"/>
          </a:xfrm>
        </p:spPr>
        <p:txBody>
          <a:bodyPr/>
          <a:lstStyle/>
          <a:p>
            <a:pPr marL="0" indent="0">
              <a:buNone/>
            </a:pPr>
            <a:r>
              <a:rPr lang="fi-FI" b="1" dirty="0">
                <a:sym typeface="Wingdings" panose="05000000000000000000" pitchFamily="2" charset="2"/>
              </a:rPr>
              <a:t>Provision </a:t>
            </a:r>
            <a:r>
              <a:rPr lang="fi-FI" b="1" dirty="0" err="1">
                <a:sym typeface="Wingdings" panose="05000000000000000000" pitchFamily="2" charset="2"/>
              </a:rPr>
              <a:t>using</a:t>
            </a:r>
            <a:r>
              <a:rPr lang="fi-FI" b="1" dirty="0">
                <a:sym typeface="Wingdings" panose="05000000000000000000" pitchFamily="2" charset="2"/>
              </a:rPr>
              <a:t> AutoSPInstaller</a:t>
            </a:r>
          </a:p>
          <a:p>
            <a:pPr marL="0" indent="0">
              <a:buNone/>
            </a:pPr>
            <a:endParaRPr lang="fi-FI" dirty="0">
              <a:sym typeface="Wingdings" panose="05000000000000000000" pitchFamily="2" charset="2"/>
            </a:endParaRPr>
          </a:p>
        </p:txBody>
      </p:sp>
      <p:graphicFrame>
        <p:nvGraphicFramePr>
          <p:cNvPr id="10" name="Table 9"/>
          <p:cNvGraphicFramePr>
            <a:graphicFrameLocks noGrp="1"/>
          </p:cNvGraphicFramePr>
          <p:nvPr>
            <p:extLst>
              <p:ext uri="{D42A27DB-BD31-4B8C-83A1-F6EECF244321}">
                <p14:modId xmlns:p14="http://schemas.microsoft.com/office/powerpoint/2010/main" val="321795029"/>
              </p:ext>
            </p:extLst>
          </p:nvPr>
        </p:nvGraphicFramePr>
        <p:xfrm>
          <a:off x="303777" y="1801122"/>
          <a:ext cx="11059547" cy="1371600"/>
        </p:xfrm>
        <a:graphic>
          <a:graphicData uri="http://schemas.openxmlformats.org/drawingml/2006/table">
            <a:tbl>
              <a:tblPr firstRow="1">
                <a:tableStyleId>{93296810-A885-4BE3-A3E7-6D5BEEA58F35}</a:tableStyleId>
              </a:tblPr>
              <a:tblGrid>
                <a:gridCol w="4643236">
                  <a:extLst>
                    <a:ext uri="{9D8B030D-6E8A-4147-A177-3AD203B41FA5}">
                      <a16:colId xmlns:a16="http://schemas.microsoft.com/office/drawing/2014/main" val="85391842"/>
                    </a:ext>
                  </a:extLst>
                </a:gridCol>
                <a:gridCol w="6416311">
                  <a:extLst>
                    <a:ext uri="{9D8B030D-6E8A-4147-A177-3AD203B41FA5}">
                      <a16:colId xmlns:a16="http://schemas.microsoft.com/office/drawing/2014/main" val="3926149535"/>
                    </a:ext>
                  </a:extLst>
                </a:gridCol>
              </a:tblGrid>
              <a:tr h="370840">
                <a:tc>
                  <a:txBody>
                    <a:bodyPr/>
                    <a:lstStyle/>
                    <a:p>
                      <a:r>
                        <a:rPr lang="fi-FI" sz="2400" dirty="0"/>
                        <a:t>Pros</a:t>
                      </a:r>
                      <a:endParaRPr lang="en-US" sz="2400" dirty="0"/>
                    </a:p>
                  </a:txBody>
                  <a:tcPr/>
                </a:tc>
                <a:tc>
                  <a:txBody>
                    <a:bodyPr/>
                    <a:lstStyle/>
                    <a:p>
                      <a:r>
                        <a:rPr lang="fi-FI" sz="2400" dirty="0"/>
                        <a:t>Cons</a:t>
                      </a:r>
                      <a:endParaRPr lang="en-US" sz="2400" dirty="0"/>
                    </a:p>
                  </a:txBody>
                  <a:tcPr/>
                </a:tc>
                <a:extLst>
                  <a:ext uri="{0D108BD9-81ED-4DB2-BD59-A6C34878D82A}">
                    <a16:rowId xmlns:a16="http://schemas.microsoft.com/office/drawing/2014/main" val="543841360"/>
                  </a:ext>
                </a:extLst>
              </a:tr>
              <a:tr h="370840">
                <a:tc>
                  <a:txBody>
                    <a:bodyPr/>
                    <a:lstStyle/>
                    <a:p>
                      <a:r>
                        <a:rPr lang="fi-FI" sz="2400" dirty="0"/>
                        <a:t>Repeatable templates</a:t>
                      </a:r>
                      <a:endParaRPr lang="en-US" sz="2400" dirty="0"/>
                    </a:p>
                  </a:txBody>
                  <a:tcPr/>
                </a:tc>
                <a:tc>
                  <a:txBody>
                    <a:bodyPr/>
                    <a:lstStyle/>
                    <a:p>
                      <a:r>
                        <a:rPr lang="fi-FI" sz="2400" dirty="0"/>
                        <a:t>Open</a:t>
                      </a:r>
                      <a:r>
                        <a:rPr lang="fi-FI" sz="2400" baseline="0" dirty="0"/>
                        <a:t> source and ”community supported”</a:t>
                      </a:r>
                      <a:endParaRPr lang="en-US" sz="2400" dirty="0"/>
                    </a:p>
                  </a:txBody>
                  <a:tcPr/>
                </a:tc>
                <a:extLst>
                  <a:ext uri="{0D108BD9-81ED-4DB2-BD59-A6C34878D82A}">
                    <a16:rowId xmlns:a16="http://schemas.microsoft.com/office/drawing/2014/main" val="1736344252"/>
                  </a:ext>
                </a:extLst>
              </a:tr>
              <a:tr h="370840">
                <a:tc>
                  <a:txBody>
                    <a:bodyPr/>
                    <a:lstStyle/>
                    <a:p>
                      <a:r>
                        <a:rPr lang="fi-FI" sz="2400" dirty="0"/>
                        <a:t>Very good for larger deployments</a:t>
                      </a:r>
                      <a:endParaRPr lang="en-US" sz="2400" dirty="0"/>
                    </a:p>
                  </a:txBody>
                  <a:tcPr/>
                </a:tc>
                <a:tc>
                  <a:txBody>
                    <a:bodyPr/>
                    <a:lstStyle/>
                    <a:p>
                      <a:r>
                        <a:rPr lang="fi-FI" sz="2400" dirty="0"/>
                        <a:t>You might not know what’s being deployed</a:t>
                      </a:r>
                      <a:endParaRPr lang="en-US" sz="2400" dirty="0"/>
                    </a:p>
                  </a:txBody>
                  <a:tcPr/>
                </a:tc>
                <a:extLst>
                  <a:ext uri="{0D108BD9-81ED-4DB2-BD59-A6C34878D82A}">
                    <a16:rowId xmlns:a16="http://schemas.microsoft.com/office/drawing/2014/main" val="1776478341"/>
                  </a:ext>
                </a:extLst>
              </a:tr>
            </a:tbl>
          </a:graphicData>
        </a:graphic>
      </p:graphicFrame>
      <p:sp>
        <p:nvSpPr>
          <p:cNvPr id="5" name="Rectangle 4"/>
          <p:cNvSpPr/>
          <p:nvPr/>
        </p:nvSpPr>
        <p:spPr>
          <a:xfrm>
            <a:off x="581024" y="3557205"/>
            <a:ext cx="10639425" cy="2544286"/>
          </a:xfrm>
          <a:prstGeom prst="rect">
            <a:avLst/>
          </a:prstGeom>
        </p:spPr>
        <p:txBody>
          <a:bodyPr wrap="square">
            <a:spAutoFit/>
          </a:bodyPr>
          <a:lstStyle/>
          <a:p>
            <a:pPr marL="514350" lvl="0" indent="-514350">
              <a:lnSpc>
                <a:spcPct val="90000"/>
              </a:lnSpc>
              <a:spcBef>
                <a:spcPts val="1000"/>
              </a:spcBef>
              <a:buSzPct val="90000"/>
              <a:buFont typeface="Wingdings" panose="05000000000000000000" pitchFamily="2" charset="2"/>
              <a:buAutoNum type="arabicParenR"/>
            </a:pPr>
            <a:r>
              <a:rPr lang="fi-FI" sz="28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Prepare installation media with </a:t>
            </a:r>
            <a:r>
              <a:rPr lang="fi-FI" sz="2800" b="1"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AutoSPSourceBuilder</a:t>
            </a:r>
          </a:p>
          <a:p>
            <a:pPr marL="514350" lvl="0" indent="-514350">
              <a:lnSpc>
                <a:spcPct val="90000"/>
              </a:lnSpc>
              <a:spcBef>
                <a:spcPts val="1000"/>
              </a:spcBef>
              <a:buSzPct val="90000"/>
              <a:buFont typeface="Wingdings" panose="05000000000000000000" pitchFamily="2" charset="2"/>
              <a:buAutoNum type="arabicParenR"/>
            </a:pPr>
            <a:r>
              <a:rPr lang="fi-FI" sz="28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Create template for AutoSPInstaller with </a:t>
            </a:r>
            <a:r>
              <a:rPr lang="fi-FI" sz="2800" b="1"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AutoSPInstaller Online</a:t>
            </a:r>
          </a:p>
          <a:p>
            <a:pPr marL="514350" lvl="0" indent="-514350">
              <a:lnSpc>
                <a:spcPct val="90000"/>
              </a:lnSpc>
              <a:spcBef>
                <a:spcPts val="1000"/>
              </a:spcBef>
              <a:buSzPct val="90000"/>
              <a:buFont typeface="Wingdings" panose="05000000000000000000" pitchFamily="2" charset="2"/>
              <a:buAutoNum type="arabicParenR"/>
            </a:pPr>
            <a:r>
              <a:rPr lang="fi-FI" sz="28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Download AutoSPInstaller + copy media </a:t>
            </a:r>
            <a:r>
              <a:rPr lang="fi-FI" sz="2800" dirty="0" err="1">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files</a:t>
            </a:r>
            <a:endParaRPr lang="fi-FI" sz="28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endParaRPr>
          </a:p>
          <a:p>
            <a:pPr marL="514350" lvl="0" indent="-514350">
              <a:lnSpc>
                <a:spcPct val="90000"/>
              </a:lnSpc>
              <a:spcBef>
                <a:spcPts val="1000"/>
              </a:spcBef>
              <a:buSzPct val="90000"/>
              <a:buFont typeface="Wingdings" panose="05000000000000000000" pitchFamily="2" charset="2"/>
              <a:buAutoNum type="arabicParenR"/>
            </a:pPr>
            <a:r>
              <a:rPr lang="fi-FI" sz="2800" dirty="0" err="1">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Execute</a:t>
            </a:r>
            <a:r>
              <a:rPr lang="fi-FI" sz="28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 </a:t>
            </a:r>
            <a:r>
              <a:rPr lang="fi-FI" sz="2800" dirty="0" err="1">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install</a:t>
            </a:r>
            <a:r>
              <a:rPr lang="fi-FI" sz="28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 and get coffee</a:t>
            </a:r>
          </a:p>
          <a:p>
            <a:pPr marL="514350" lvl="0" indent="-514350">
              <a:lnSpc>
                <a:spcPct val="90000"/>
              </a:lnSpc>
              <a:spcBef>
                <a:spcPts val="1000"/>
              </a:spcBef>
              <a:buSzPct val="90000"/>
              <a:buFont typeface="Wingdings" panose="05000000000000000000" pitchFamily="2" charset="2"/>
              <a:buAutoNum type="arabicParenR"/>
            </a:pPr>
            <a:r>
              <a:rPr lang="fi-FI" sz="2800" dirty="0" err="1">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Done</a:t>
            </a:r>
            <a:r>
              <a:rPr lang="fi-FI" sz="2800" dirty="0">
                <a:solidFill>
                  <a:srgbClr val="A5A5A5">
                    <a:lumMod val="50000"/>
                  </a:srgbClr>
                </a:solidFill>
                <a:latin typeface="Segoe UI Light" panose="020B0502040204020203" pitchFamily="34" charset="0"/>
                <a:cs typeface="Segoe UI Light" panose="020B0502040204020203" pitchFamily="34" charset="0"/>
                <a:sym typeface="Wingdings" panose="05000000000000000000" pitchFamily="2" charset="2"/>
              </a:rPr>
              <a:t>!</a:t>
            </a:r>
            <a:endParaRPr lang="fi-FI" sz="2800" dirty="0">
              <a:solidFill>
                <a:srgbClr val="A5A5A5">
                  <a:lumMod val="50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9984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a:t>AutoSPInstaller</a:t>
            </a:r>
            <a:endParaRPr lang="en-US" dirty="0"/>
          </a:p>
        </p:txBody>
      </p:sp>
      <p:sp>
        <p:nvSpPr>
          <p:cNvPr id="5" name="Text Placeholder 4"/>
          <p:cNvSpPr>
            <a:spLocks noGrp="1"/>
          </p:cNvSpPr>
          <p:nvPr>
            <p:ph type="body" sz="quarter" idx="10"/>
          </p:nvPr>
        </p:nvSpPr>
        <p:spPr>
          <a:xfrm>
            <a:off x="2678158" y="820846"/>
            <a:ext cx="9398227" cy="5427067"/>
          </a:xfrm>
        </p:spPr>
        <p:txBody>
          <a:bodyPr/>
          <a:lstStyle/>
          <a:p>
            <a:r>
              <a:rPr lang="en-US" dirty="0">
                <a:hlinkClick r:id="rId2"/>
              </a:rPr>
              <a:t>https://autospinstaller.com/</a:t>
            </a:r>
            <a:endParaRPr lang="en-US" dirty="0"/>
          </a:p>
          <a:p>
            <a:r>
              <a:rPr lang="fi-FI" dirty="0"/>
              <a:t>Beta support for SharePoint 2016 </a:t>
            </a:r>
          </a:p>
          <a:p>
            <a:endParaRPr lang="fi-FI" dirty="0"/>
          </a:p>
          <a:p>
            <a:r>
              <a:rPr lang="fi-FI" dirty="0"/>
              <a:t>Also supports Windows Server 2016 Technical Previews (well, TP3 at least)</a:t>
            </a:r>
          </a:p>
          <a:p>
            <a:pPr lvl="1"/>
            <a:endParaRPr lang="fi-FI" dirty="0"/>
          </a:p>
          <a:p>
            <a:r>
              <a:rPr lang="fi-FI" dirty="0"/>
              <a:t>Support for SQL Server 2016 CTP is not </a:t>
            </a:r>
            <a:r>
              <a:rPr lang="fi-FI" dirty="0" err="1"/>
              <a:t>officially</a:t>
            </a:r>
            <a:r>
              <a:rPr lang="fi-FI" dirty="0"/>
              <a:t> </a:t>
            </a:r>
            <a:r>
              <a:rPr lang="fi-FI" dirty="0" err="1"/>
              <a:t>there</a:t>
            </a:r>
            <a:r>
              <a:rPr lang="fi-FI" dirty="0"/>
              <a:t>, </a:t>
            </a:r>
            <a:r>
              <a:rPr lang="fi-FI" dirty="0" err="1"/>
              <a:t>but</a:t>
            </a:r>
            <a:r>
              <a:rPr lang="fi-FI" dirty="0"/>
              <a:t> </a:t>
            </a:r>
            <a:r>
              <a:rPr lang="fi-FI" dirty="0" err="1"/>
              <a:t>works</a:t>
            </a:r>
            <a:endParaRPr lang="fi-FI" dirty="0"/>
          </a:p>
          <a:p>
            <a:pPr lvl="1"/>
            <a:r>
              <a:rPr lang="fi-FI" dirty="0"/>
              <a:t>I </a:t>
            </a:r>
            <a:r>
              <a:rPr lang="fi-FI" dirty="0" err="1"/>
              <a:t>tried</a:t>
            </a:r>
            <a:r>
              <a:rPr lang="fi-FI" dirty="0"/>
              <a:t> </a:t>
            </a:r>
            <a:r>
              <a:rPr lang="fi-FI" dirty="0">
                <a:sym typeface="Wingdings" panose="05000000000000000000" pitchFamily="2" charset="2"/>
              </a:rPr>
              <a:t> </a:t>
            </a:r>
            <a:endParaRPr lang="fi-FI" dirty="0"/>
          </a:p>
          <a:p>
            <a:endParaRPr lang="fi-FI" dirty="0"/>
          </a:p>
          <a:p>
            <a:endParaRPr lang="en-US" dirty="0"/>
          </a:p>
        </p:txBody>
      </p:sp>
      <p:pic>
        <p:nvPicPr>
          <p:cNvPr id="2" name="Picture 1"/>
          <p:cNvPicPr>
            <a:picLocks noChangeAspect="1"/>
          </p:cNvPicPr>
          <p:nvPr/>
        </p:nvPicPr>
        <p:blipFill>
          <a:blip r:embed="rId3"/>
          <a:stretch>
            <a:fillRect/>
          </a:stretch>
        </p:blipFill>
        <p:spPr>
          <a:xfrm>
            <a:off x="136525" y="820846"/>
            <a:ext cx="2433346" cy="5833791"/>
          </a:xfrm>
          <a:prstGeom prst="rect">
            <a:avLst/>
          </a:prstGeom>
          <a:ln>
            <a:solidFill>
              <a:schemeClr val="tx1"/>
            </a:solidFill>
          </a:ln>
        </p:spPr>
      </p:pic>
    </p:spTree>
    <p:extLst>
      <p:ext uri="{BB962C8B-B14F-4D97-AF65-F5344CB8AC3E}">
        <p14:creationId xmlns:p14="http://schemas.microsoft.com/office/powerpoint/2010/main" val="200374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Installation: Prerequisites</a:t>
            </a:r>
            <a:endParaRPr lang="en-US" dirty="0"/>
          </a:p>
        </p:txBody>
      </p:sp>
      <p:pic>
        <p:nvPicPr>
          <p:cNvPr id="3" name="Picture 2"/>
          <p:cNvPicPr>
            <a:picLocks noChangeAspect="1"/>
          </p:cNvPicPr>
          <p:nvPr/>
        </p:nvPicPr>
        <p:blipFill>
          <a:blip r:embed="rId2"/>
          <a:stretch>
            <a:fillRect/>
          </a:stretch>
        </p:blipFill>
        <p:spPr>
          <a:xfrm>
            <a:off x="7041626" y="1024209"/>
            <a:ext cx="5034759" cy="3822007"/>
          </a:xfrm>
          <a:prstGeom prst="rect">
            <a:avLst/>
          </a:prstGeom>
        </p:spPr>
      </p:pic>
      <p:sp>
        <p:nvSpPr>
          <p:cNvPr id="5" name="Text Placeholder 4"/>
          <p:cNvSpPr>
            <a:spLocks noGrp="1"/>
          </p:cNvSpPr>
          <p:nvPr>
            <p:ph type="body" sz="quarter" idx="10"/>
          </p:nvPr>
        </p:nvSpPr>
        <p:spPr>
          <a:xfrm>
            <a:off x="136524" y="1024209"/>
            <a:ext cx="6903758" cy="5427067"/>
          </a:xfrm>
        </p:spPr>
        <p:txBody>
          <a:bodyPr/>
          <a:lstStyle/>
          <a:p>
            <a:r>
              <a:rPr lang="fi-FI" dirty="0"/>
              <a:t>Use </a:t>
            </a:r>
            <a:r>
              <a:rPr lang="fi-FI" b="1" dirty="0"/>
              <a:t>Prerequisiteinstaller.exe</a:t>
            </a:r>
          </a:p>
          <a:p>
            <a:endParaRPr lang="fi-FI" b="1" dirty="0"/>
          </a:p>
          <a:p>
            <a:r>
              <a:rPr lang="fi-FI" dirty="0"/>
              <a:t>Offline install with </a:t>
            </a:r>
            <a:r>
              <a:rPr lang="fi-FI" dirty="0">
                <a:hlinkClick r:id="rId3"/>
              </a:rPr>
              <a:t>http://bit.ly/sp16offline</a:t>
            </a:r>
            <a:r>
              <a:rPr lang="fi-FI" dirty="0"/>
              <a:t> </a:t>
            </a:r>
          </a:p>
          <a:p>
            <a:pPr lvl="1"/>
            <a:endParaRPr lang="fi-FI" dirty="0"/>
          </a:p>
          <a:p>
            <a:r>
              <a:rPr lang="fi-FI" dirty="0"/>
              <a:t>Reboot when finished</a:t>
            </a:r>
          </a:p>
          <a:p>
            <a:pPr lvl="1"/>
            <a:r>
              <a:rPr lang="fi-FI" dirty="0"/>
              <a:t>First server hosts Central Admin</a:t>
            </a:r>
          </a:p>
          <a:p>
            <a:endParaRPr lang="fi-FI" dirty="0"/>
          </a:p>
          <a:p>
            <a:r>
              <a:rPr lang="fi-FI" dirty="0"/>
              <a:t>Note! </a:t>
            </a:r>
            <a:r>
              <a:rPr lang="fi-FI" u="sng" dirty="0"/>
              <a:t>2 cores for </a:t>
            </a:r>
            <a:r>
              <a:rPr lang="fi-FI" u="sng" dirty="0" err="1"/>
              <a:t>each</a:t>
            </a:r>
            <a:r>
              <a:rPr lang="fi-FI" u="sng" dirty="0"/>
              <a:t> server</a:t>
            </a:r>
          </a:p>
          <a:p>
            <a:endParaRPr lang="en-US" b="1" dirty="0"/>
          </a:p>
        </p:txBody>
      </p:sp>
    </p:spTree>
    <p:extLst>
      <p:ext uri="{BB962C8B-B14F-4D97-AF65-F5344CB8AC3E}">
        <p14:creationId xmlns:p14="http://schemas.microsoft.com/office/powerpoint/2010/main" val="113092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51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2050" name="Picture 2" descr="Sp2016P1InstallProductKey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15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4098" name="Picture 2" descr="SP2016P1LicenseTerm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6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5122" name="Picture 2" descr="SP2016P1InstallFileLocation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88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6148" name="Picture 4" descr="SP2016P1InstallProgress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7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7170" name="Picture 2" descr="SP2016P1InstallCompleteRunWizar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30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8194" name="Picture 2" descr="Sp2016P1ConfigSt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4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9218" name="Picture 2" descr="SP2016P1ConfigNewFar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55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96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10242" name="Picture 2" descr="SP2016P1ConfigPassphr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55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42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11266" name="Picture 2" descr="SP2016P1COnfigDatabas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533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06509" y="4127383"/>
            <a:ext cx="889909" cy="192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81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12290" name="Picture 2" descr="Sp2016P1ConfigRol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55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8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4157" y="3282043"/>
            <a:ext cx="187779" cy="285750"/>
          </a:xfrm>
          <a:prstGeom prst="rect">
            <a:avLst/>
          </a:prstGeom>
          <a:solidFill>
            <a:srgbClr val="F15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1937" y="3282043"/>
            <a:ext cx="3875314" cy="2857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67251" y="3282043"/>
            <a:ext cx="2974520" cy="2857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514350" y="1771650"/>
            <a:ext cx="220435" cy="1510393"/>
            <a:chOff x="514350" y="1771650"/>
            <a:chExt cx="220435" cy="1510393"/>
          </a:xfrm>
        </p:grpSpPr>
        <p:cxnSp>
          <p:nvCxnSpPr>
            <p:cNvPr id="11" name="Straight Connector 10"/>
            <p:cNvCxnSpPr/>
            <p:nvPr/>
          </p:nvCxnSpPr>
          <p:spPr>
            <a:xfrm flipV="1">
              <a:off x="620485" y="1951264"/>
              <a:ext cx="0" cy="13307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14350" y="1771650"/>
              <a:ext cx="220435"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3893004" y="3567793"/>
            <a:ext cx="220435" cy="1526721"/>
            <a:chOff x="3893004" y="3567793"/>
            <a:chExt cx="220435" cy="1526721"/>
          </a:xfrm>
        </p:grpSpPr>
        <p:cxnSp>
          <p:nvCxnSpPr>
            <p:cNvPr id="13" name="Straight Connector 12"/>
            <p:cNvCxnSpPr/>
            <p:nvPr/>
          </p:nvCxnSpPr>
          <p:spPr>
            <a:xfrm flipV="1">
              <a:off x="4003222" y="3567793"/>
              <a:ext cx="0" cy="13307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893004" y="4865914"/>
              <a:ext cx="220435"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239000" y="1759263"/>
            <a:ext cx="220435" cy="1522780"/>
            <a:chOff x="7239000" y="1759263"/>
            <a:chExt cx="220435" cy="1522780"/>
          </a:xfrm>
        </p:grpSpPr>
        <p:cxnSp>
          <p:nvCxnSpPr>
            <p:cNvPr id="15" name="Straight Connector 14"/>
            <p:cNvCxnSpPr/>
            <p:nvPr/>
          </p:nvCxnSpPr>
          <p:spPr>
            <a:xfrm flipV="1">
              <a:off x="7349218" y="1951264"/>
              <a:ext cx="0" cy="13307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239000" y="1759263"/>
              <a:ext cx="220435"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136634" y="1301234"/>
            <a:ext cx="1478482" cy="461665"/>
          </a:xfrm>
          <a:prstGeom prst="rect">
            <a:avLst/>
          </a:prstGeom>
        </p:spPr>
        <p:txBody>
          <a:bodyPr wrap="none">
            <a:spAutoFit/>
          </a:bodyPr>
          <a:lstStyle/>
          <a:p>
            <a:r>
              <a:rPr lang="fi-FI" sz="2400" dirty="0">
                <a:solidFill>
                  <a:schemeClr val="bg1"/>
                </a:solidFill>
                <a:latin typeface="Calibri Light" panose="020F0302020204030204"/>
              </a:rPr>
              <a:t>High fives!</a:t>
            </a:r>
            <a:endParaRPr lang="en-US" sz="2400" dirty="0"/>
          </a:p>
        </p:txBody>
      </p:sp>
      <p:sp>
        <p:nvSpPr>
          <p:cNvPr id="19" name="Rectangle 18"/>
          <p:cNvSpPr/>
          <p:nvPr/>
        </p:nvSpPr>
        <p:spPr>
          <a:xfrm>
            <a:off x="3051949" y="5085576"/>
            <a:ext cx="1714765" cy="461665"/>
          </a:xfrm>
          <a:prstGeom prst="rect">
            <a:avLst/>
          </a:prstGeom>
        </p:spPr>
        <p:txBody>
          <a:bodyPr wrap="none">
            <a:spAutoFit/>
          </a:bodyPr>
          <a:lstStyle/>
          <a:p>
            <a:r>
              <a:rPr lang="fi-FI" sz="2400" dirty="0">
                <a:solidFill>
                  <a:schemeClr val="bg1"/>
                </a:solidFill>
                <a:latin typeface="Calibri Light" panose="020F0302020204030204"/>
              </a:rPr>
              <a:t>Architecture</a:t>
            </a:r>
            <a:endParaRPr lang="en-US" sz="2400" dirty="0"/>
          </a:p>
        </p:txBody>
      </p:sp>
      <p:sp>
        <p:nvSpPr>
          <p:cNvPr id="20" name="Rectangle 19"/>
          <p:cNvSpPr/>
          <p:nvPr/>
        </p:nvSpPr>
        <p:spPr>
          <a:xfrm>
            <a:off x="5794977" y="1278568"/>
            <a:ext cx="3108480" cy="461665"/>
          </a:xfrm>
          <a:prstGeom prst="rect">
            <a:avLst/>
          </a:prstGeom>
        </p:spPr>
        <p:txBody>
          <a:bodyPr wrap="none">
            <a:spAutoFit/>
          </a:bodyPr>
          <a:lstStyle/>
          <a:p>
            <a:r>
              <a:rPr lang="fi-FI" sz="2400" dirty="0">
                <a:solidFill>
                  <a:schemeClr val="bg1"/>
                </a:solidFill>
                <a:latin typeface="Calibri Light" panose="020F0302020204030204"/>
              </a:rPr>
              <a:t>Deployment &amp; patching</a:t>
            </a:r>
            <a:endParaRPr lang="en-US" sz="2400" dirty="0"/>
          </a:p>
        </p:txBody>
      </p:sp>
      <p:sp>
        <p:nvSpPr>
          <p:cNvPr id="21" name="Rectangle 20"/>
          <p:cNvSpPr/>
          <p:nvPr/>
        </p:nvSpPr>
        <p:spPr>
          <a:xfrm>
            <a:off x="7641771" y="3282043"/>
            <a:ext cx="3976006" cy="2857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9672255" y="3567793"/>
            <a:ext cx="0" cy="13307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562037" y="4865914"/>
            <a:ext cx="220435"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82381" y="5094514"/>
            <a:ext cx="3645613" cy="461665"/>
          </a:xfrm>
          <a:prstGeom prst="rect">
            <a:avLst/>
          </a:prstGeom>
        </p:spPr>
        <p:txBody>
          <a:bodyPr wrap="none">
            <a:spAutoFit/>
          </a:bodyPr>
          <a:lstStyle/>
          <a:p>
            <a:r>
              <a:rPr lang="fi-FI" sz="2400" dirty="0">
                <a:solidFill>
                  <a:schemeClr val="bg1"/>
                </a:solidFill>
                <a:latin typeface="Calibri Light" panose="020F0302020204030204"/>
              </a:rPr>
              <a:t>Scalability &amp; high availability</a:t>
            </a:r>
            <a:endParaRPr lang="en-US" sz="2400" dirty="0"/>
          </a:p>
        </p:txBody>
      </p:sp>
      <p:sp>
        <p:nvSpPr>
          <p:cNvPr id="25" name="Rectangle 24"/>
          <p:cNvSpPr/>
          <p:nvPr/>
        </p:nvSpPr>
        <p:spPr>
          <a:xfrm>
            <a:off x="11590564" y="3282043"/>
            <a:ext cx="45719" cy="2857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11617777" y="1947323"/>
            <a:ext cx="0" cy="133077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1507559" y="1755322"/>
            <a:ext cx="220435" cy="228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58634" y="1297598"/>
            <a:ext cx="1704249" cy="461665"/>
          </a:xfrm>
          <a:prstGeom prst="rect">
            <a:avLst/>
          </a:prstGeom>
        </p:spPr>
        <p:txBody>
          <a:bodyPr wrap="none">
            <a:spAutoFit/>
          </a:bodyPr>
          <a:lstStyle/>
          <a:p>
            <a:r>
              <a:rPr lang="fi-FI" sz="2400" dirty="0">
                <a:solidFill>
                  <a:schemeClr val="bg1"/>
                </a:solidFill>
                <a:latin typeface="Calibri Light" panose="020F0302020204030204"/>
              </a:rPr>
              <a:t>We made it!</a:t>
            </a:r>
            <a:endParaRPr lang="en-US" sz="2400" dirty="0"/>
          </a:p>
        </p:txBody>
      </p:sp>
    </p:spTree>
    <p:extLst>
      <p:ext uri="{BB962C8B-B14F-4D97-AF65-F5344CB8AC3E}">
        <p14:creationId xmlns:p14="http://schemas.microsoft.com/office/powerpoint/2010/main" val="223184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p:bldP spid="19" grpId="0"/>
      <p:bldP spid="20" grpId="0"/>
      <p:bldP spid="21" grpId="0" animBg="1"/>
      <p:bldP spid="23" grpId="0" animBg="1"/>
      <p:bldP spid="24" grpId="0"/>
      <p:bldP spid="25" grpId="0" animBg="1"/>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13314" name="Picture 2" descr="SP2016P1ConfigCA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50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14338" name="Picture 2" descr="Sp2016P1ConfigConfirmation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084" y="1520825"/>
            <a:ext cx="5276850" cy="455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83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Installing with AutoSPInstaller</a:t>
            </a:r>
          </a:p>
        </p:txBody>
      </p:sp>
      <p:sp>
        <p:nvSpPr>
          <p:cNvPr id="3" name="Text Placeholder 2"/>
          <p:cNvSpPr>
            <a:spLocks noGrp="1"/>
          </p:cNvSpPr>
          <p:nvPr>
            <p:ph type="body" sz="quarter" idx="10"/>
          </p:nvPr>
        </p:nvSpPr>
        <p:spPr/>
        <p:txBody>
          <a:bodyPr/>
          <a:lstStyle/>
          <a:p>
            <a:endParaRPr lang="fi-FI"/>
          </a:p>
        </p:txBody>
      </p:sp>
    </p:spTree>
    <p:extLst>
      <p:ext uri="{BB962C8B-B14F-4D97-AF65-F5344CB8AC3E}">
        <p14:creationId xmlns:p14="http://schemas.microsoft.com/office/powerpoint/2010/main" val="10140782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2016 installation</a:t>
            </a:r>
            <a:endParaRPr lang="en-US" dirty="0"/>
          </a:p>
        </p:txBody>
      </p:sp>
      <p:pic>
        <p:nvPicPr>
          <p:cNvPr id="2" name="Picture 1"/>
          <p:cNvPicPr>
            <a:picLocks noChangeAspect="1"/>
          </p:cNvPicPr>
          <p:nvPr/>
        </p:nvPicPr>
        <p:blipFill>
          <a:blip r:embed="rId2"/>
          <a:stretch>
            <a:fillRect/>
          </a:stretch>
        </p:blipFill>
        <p:spPr>
          <a:xfrm>
            <a:off x="136634" y="1012160"/>
            <a:ext cx="11926964" cy="5353797"/>
          </a:xfrm>
          <a:prstGeom prst="rect">
            <a:avLst/>
          </a:prstGeom>
        </p:spPr>
      </p:pic>
    </p:spTree>
    <p:extLst>
      <p:ext uri="{BB962C8B-B14F-4D97-AF65-F5344CB8AC3E}">
        <p14:creationId xmlns:p14="http://schemas.microsoft.com/office/powerpoint/2010/main" val="59097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Zero </a:t>
            </a:r>
            <a:r>
              <a:rPr lang="fi-FI" dirty="0" err="1"/>
              <a:t>Downtime</a:t>
            </a:r>
            <a:r>
              <a:rPr lang="fi-FI" dirty="0"/>
              <a:t> </a:t>
            </a:r>
            <a:r>
              <a:rPr lang="fi-FI" dirty="0" err="1"/>
              <a:t>Patching</a:t>
            </a:r>
            <a:endParaRPr lang="en-US" dirty="0"/>
          </a:p>
        </p:txBody>
      </p:sp>
      <p:sp>
        <p:nvSpPr>
          <p:cNvPr id="3" name="Text Placeholder 2"/>
          <p:cNvSpPr>
            <a:spLocks noGrp="1"/>
          </p:cNvSpPr>
          <p:nvPr>
            <p:ph type="body" sz="quarter" idx="10"/>
          </p:nvPr>
        </p:nvSpPr>
        <p:spPr>
          <a:xfrm>
            <a:off x="136524" y="1024209"/>
            <a:ext cx="10770961" cy="5427067"/>
          </a:xfrm>
        </p:spPr>
        <p:txBody>
          <a:bodyPr/>
          <a:lstStyle/>
          <a:p>
            <a:r>
              <a:rPr lang="fi-FI" sz="3200" dirty="0"/>
              <a:t>Updates are delivered as patches</a:t>
            </a:r>
          </a:p>
          <a:p>
            <a:r>
              <a:rPr lang="fi-FI" sz="3200" dirty="0"/>
              <a:t>Each patch has only a few (2-3) packages</a:t>
            </a:r>
          </a:p>
          <a:p>
            <a:pPr lvl="1"/>
            <a:r>
              <a:rPr lang="fi-FI" sz="2800" dirty="0" err="1"/>
              <a:t>Instead</a:t>
            </a:r>
            <a:r>
              <a:rPr lang="fi-FI" sz="2800" dirty="0"/>
              <a:t> of 30-50 as </a:t>
            </a:r>
            <a:r>
              <a:rPr lang="fi-FI" sz="2800" dirty="0" err="1"/>
              <a:t>with</a:t>
            </a:r>
            <a:r>
              <a:rPr lang="fi-FI" sz="2800" dirty="0"/>
              <a:t> SP2013</a:t>
            </a:r>
          </a:p>
          <a:p>
            <a:r>
              <a:rPr lang="fi-FI" sz="3200" dirty="0"/>
              <a:t>Patching is very fast: minutes, not hours</a:t>
            </a:r>
          </a:p>
          <a:p>
            <a:r>
              <a:rPr lang="fi-FI" sz="3200" dirty="0"/>
              <a:t>Changes are in server-side patching &amp; database changes</a:t>
            </a:r>
          </a:p>
          <a:p>
            <a:endParaRPr lang="en-US" sz="3200" dirty="0"/>
          </a:p>
        </p:txBody>
      </p:sp>
      <p:sp>
        <p:nvSpPr>
          <p:cNvPr id="6" name="Rectangle 5"/>
          <p:cNvSpPr/>
          <p:nvPr/>
        </p:nvSpPr>
        <p:spPr>
          <a:xfrm>
            <a:off x="704189" y="3839667"/>
            <a:ext cx="3745347" cy="590931"/>
          </a:xfrm>
          <a:prstGeom prst="rect">
            <a:avLst/>
          </a:prstGeom>
        </p:spPr>
        <p:txBody>
          <a:bodyPr wrap="square">
            <a:spAutoFit/>
          </a:bodyPr>
          <a:lstStyle/>
          <a:p>
            <a:pPr lvl="0">
              <a:lnSpc>
                <a:spcPct val="90000"/>
              </a:lnSpc>
              <a:spcBef>
                <a:spcPts val="1000"/>
              </a:spcBef>
              <a:buSzPct val="90000"/>
            </a:pPr>
            <a:r>
              <a:rPr lang="fi-FI" sz="3600" dirty="0">
                <a:solidFill>
                  <a:srgbClr val="A5A5A5">
                    <a:lumMod val="50000"/>
                  </a:srgbClr>
                </a:solidFill>
                <a:latin typeface="Segoe UI Light" panose="020B0502040204020203" pitchFamily="34" charset="0"/>
                <a:cs typeface="Segoe UI Light" panose="020B0502040204020203" pitchFamily="34" charset="0"/>
              </a:rPr>
              <a:t>Current builds</a:t>
            </a:r>
          </a:p>
        </p:txBody>
      </p:sp>
      <p:sp>
        <p:nvSpPr>
          <p:cNvPr id="7" name="Rectangle 6"/>
          <p:cNvSpPr/>
          <p:nvPr/>
        </p:nvSpPr>
        <p:spPr>
          <a:xfrm>
            <a:off x="826653" y="4644628"/>
            <a:ext cx="7631547" cy="1806648"/>
          </a:xfrm>
          <a:prstGeom prst="rect">
            <a:avLst/>
          </a:prstGeom>
          <a:solidFill>
            <a:schemeClr val="tx2">
              <a:lumMod val="75000"/>
            </a:schemeClr>
          </a:solidFill>
        </p:spPr>
        <p:txBody>
          <a:bodyPr wrap="square">
            <a:spAutoFit/>
          </a:bodyPr>
          <a:lstStyle/>
          <a:p>
            <a:pPr lvl="0">
              <a:lnSpc>
                <a:spcPct val="90000"/>
              </a:lnSpc>
              <a:spcBef>
                <a:spcPts val="1000"/>
              </a:spcBef>
              <a:buSzPct val="90000"/>
            </a:pPr>
            <a:r>
              <a:rPr lang="fi-FI" sz="2400" dirty="0">
                <a:solidFill>
                  <a:schemeClr val="bg1"/>
                </a:solidFill>
                <a:latin typeface="Segoe UI Light" panose="020B0502040204020203" pitchFamily="34" charset="0"/>
                <a:cs typeface="Segoe UI Light" panose="020B0502040204020203" pitchFamily="34" charset="0"/>
              </a:rPr>
              <a:t>16.0.4107.1002	  	IT Preview</a:t>
            </a:r>
          </a:p>
          <a:p>
            <a:pPr lvl="0">
              <a:lnSpc>
                <a:spcPct val="90000"/>
              </a:lnSpc>
              <a:spcBef>
                <a:spcPts val="1000"/>
              </a:spcBef>
              <a:buSzPct val="90000"/>
            </a:pPr>
            <a:r>
              <a:rPr lang="fi-FI" sz="2400" dirty="0">
                <a:solidFill>
                  <a:schemeClr val="bg1"/>
                </a:solidFill>
                <a:latin typeface="Segoe UI Light" panose="020B0502040204020203" pitchFamily="34" charset="0"/>
                <a:cs typeface="Segoe UI Light" panose="020B0502040204020203" pitchFamily="34" charset="0"/>
              </a:rPr>
              <a:t>16.0.4306.1002	Beta 2</a:t>
            </a:r>
          </a:p>
          <a:p>
            <a:pPr lvl="0">
              <a:lnSpc>
                <a:spcPct val="90000"/>
              </a:lnSpc>
              <a:spcBef>
                <a:spcPts val="1000"/>
              </a:spcBef>
              <a:buSzPct val="90000"/>
            </a:pPr>
            <a:r>
              <a:rPr lang="fi-FI" sz="2400" dirty="0">
                <a:solidFill>
                  <a:schemeClr val="bg1"/>
                </a:solidFill>
                <a:latin typeface="Segoe UI Light" panose="020B0502040204020203" pitchFamily="34" charset="0"/>
                <a:cs typeface="Segoe UI Light" panose="020B0502040204020203" pitchFamily="34" charset="0"/>
              </a:rPr>
              <a:t>16.0.4336.1000	Release Candidate</a:t>
            </a:r>
          </a:p>
          <a:p>
            <a:pPr lvl="0">
              <a:lnSpc>
                <a:spcPct val="90000"/>
              </a:lnSpc>
              <a:spcBef>
                <a:spcPts val="1000"/>
              </a:spcBef>
              <a:buSzPct val="90000"/>
            </a:pPr>
            <a:r>
              <a:rPr lang="fi-FI" sz="2400" dirty="0">
                <a:solidFill>
                  <a:schemeClr val="bg1"/>
                </a:solidFill>
                <a:latin typeface="Segoe UI Light" panose="020B0502040204020203" pitchFamily="34" charset="0"/>
                <a:cs typeface="Segoe UI Light" panose="020B0502040204020203" pitchFamily="34" charset="0"/>
              </a:rPr>
              <a:t>16.0.4351.1000		RTM</a:t>
            </a:r>
          </a:p>
        </p:txBody>
      </p:sp>
      <p:cxnSp>
        <p:nvCxnSpPr>
          <p:cNvPr id="15" name="Straight Arrow Connector 14"/>
          <p:cNvCxnSpPr/>
          <p:nvPr/>
        </p:nvCxnSpPr>
        <p:spPr>
          <a:xfrm flipH="1" flipV="1">
            <a:off x="3190405" y="4542704"/>
            <a:ext cx="1831" cy="2047633"/>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08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SharePoint 2016</a:t>
            </a:r>
          </a:p>
        </p:txBody>
      </p:sp>
      <p:sp>
        <p:nvSpPr>
          <p:cNvPr id="3" name="Text Placeholder 2"/>
          <p:cNvSpPr>
            <a:spLocks noGrp="1"/>
          </p:cNvSpPr>
          <p:nvPr>
            <p:ph type="body" sz="quarter" idx="10"/>
          </p:nvPr>
        </p:nvSpPr>
        <p:spPr>
          <a:xfrm>
            <a:off x="136525" y="1024209"/>
            <a:ext cx="7317468" cy="5427067"/>
          </a:xfrm>
        </p:spPr>
        <p:txBody>
          <a:bodyPr/>
          <a:lstStyle/>
          <a:p>
            <a:r>
              <a:rPr lang="en-US" dirty="0"/>
              <a:t>In-Place Upgrade</a:t>
            </a:r>
          </a:p>
          <a:p>
            <a:r>
              <a:rPr lang="en-US" dirty="0"/>
              <a:t>2 Phase process</a:t>
            </a:r>
          </a:p>
          <a:p>
            <a:pPr lvl="2"/>
            <a:r>
              <a:rPr lang="en-US" dirty="0"/>
              <a:t>Patching</a:t>
            </a:r>
          </a:p>
          <a:p>
            <a:pPr lvl="2"/>
            <a:r>
              <a:rPr lang="en-US" dirty="0"/>
              <a:t>Upgrade</a:t>
            </a:r>
          </a:p>
          <a:p>
            <a:pPr marL="517426" lvl="2" indent="0">
              <a:buNone/>
            </a:pPr>
            <a:endParaRPr lang="en-US" dirty="0"/>
          </a:p>
          <a:p>
            <a:r>
              <a:rPr lang="en-US" dirty="0"/>
              <a:t>Patching and upgrade are online operations</a:t>
            </a:r>
          </a:p>
          <a:p>
            <a:r>
              <a:rPr lang="en-US" dirty="0"/>
              <a:t>All roles must have HA to achieve “zero downtime”</a:t>
            </a:r>
          </a:p>
          <a:p>
            <a:endParaRPr lang="en-US" dirty="0"/>
          </a:p>
          <a:p>
            <a:endParaRPr lang="en-US" sz="1078" dirty="0"/>
          </a:p>
          <a:p>
            <a:pPr marL="0" indent="0">
              <a:buNone/>
            </a:pPr>
            <a:endParaRPr lang="en-US" dirty="0"/>
          </a:p>
          <a:p>
            <a:endParaRPr lang="en-US" dirty="0"/>
          </a:p>
        </p:txBody>
      </p:sp>
      <p:sp>
        <p:nvSpPr>
          <p:cNvPr id="4" name="Slide Number Placeholder 3"/>
          <p:cNvSpPr>
            <a:spLocks noGrp="1"/>
          </p:cNvSpPr>
          <p:nvPr>
            <p:ph type="sldNum" sz="quarter" idx="4294967295"/>
          </p:nvPr>
        </p:nvSpPr>
        <p:spPr>
          <a:xfrm>
            <a:off x="0" y="6399213"/>
            <a:ext cx="560388" cy="219075"/>
          </a:xfrm>
          <a:prstGeom prst="rect">
            <a:avLst/>
          </a:prstGeom>
        </p:spPr>
        <p:txBody>
          <a:bodyPr/>
          <a:lstStyle/>
          <a:p>
            <a:pPr defTabSz="914188"/>
            <a:fld id="{727B4C2D-45E2-4621-8491-2995EB46A674}" type="slidenum">
              <a:rPr lang="en-US" smtClean="0">
                <a:gradFill>
                  <a:gsLst>
                    <a:gs pos="100000">
                      <a:srgbClr val="797A7D"/>
                    </a:gs>
                    <a:gs pos="0">
                      <a:srgbClr val="797A7D"/>
                    </a:gs>
                  </a:gsLst>
                  <a:lin ang="5400000" scaled="0"/>
                </a:gradFill>
              </a:rPr>
              <a:pPr defTabSz="914188"/>
              <a:t>45</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8691888" y="5256456"/>
            <a:ext cx="576727" cy="700655"/>
          </a:xfrm>
          <a:prstGeom prst="rect">
            <a:avLst/>
          </a:prstGeom>
        </p:spPr>
      </p:pic>
      <p:pic>
        <p:nvPicPr>
          <p:cNvPr id="9" name="Picture 8"/>
          <p:cNvPicPr>
            <a:picLocks noChangeAspect="1"/>
          </p:cNvPicPr>
          <p:nvPr/>
        </p:nvPicPr>
        <p:blipFill>
          <a:blip r:embed="rId3"/>
          <a:stretch>
            <a:fillRect/>
          </a:stretch>
        </p:blipFill>
        <p:spPr>
          <a:xfrm>
            <a:off x="8343772" y="2366700"/>
            <a:ext cx="607085" cy="714884"/>
          </a:xfrm>
          <a:prstGeom prst="rect">
            <a:avLst/>
          </a:prstGeom>
        </p:spPr>
      </p:pic>
      <p:pic>
        <p:nvPicPr>
          <p:cNvPr id="13" name="Picture 12"/>
          <p:cNvPicPr>
            <a:picLocks noChangeAspect="1"/>
          </p:cNvPicPr>
          <p:nvPr/>
        </p:nvPicPr>
        <p:blipFill>
          <a:blip r:embed="rId4"/>
          <a:stretch>
            <a:fillRect/>
          </a:stretch>
        </p:blipFill>
        <p:spPr>
          <a:xfrm>
            <a:off x="8660106" y="3811446"/>
            <a:ext cx="608509" cy="716561"/>
          </a:xfrm>
          <a:prstGeom prst="rect">
            <a:avLst/>
          </a:prstGeom>
        </p:spPr>
      </p:pic>
      <p:pic>
        <p:nvPicPr>
          <p:cNvPr id="17" name="Picture 16"/>
          <p:cNvPicPr>
            <a:picLocks noChangeAspect="1"/>
          </p:cNvPicPr>
          <p:nvPr/>
        </p:nvPicPr>
        <p:blipFill>
          <a:blip r:embed="rId5"/>
          <a:stretch>
            <a:fillRect/>
          </a:stretch>
        </p:blipFill>
        <p:spPr>
          <a:xfrm>
            <a:off x="9572023" y="5256456"/>
            <a:ext cx="546962" cy="703538"/>
          </a:xfrm>
          <a:prstGeom prst="rect">
            <a:avLst/>
          </a:prstGeom>
        </p:spPr>
      </p:pic>
      <p:cxnSp>
        <p:nvCxnSpPr>
          <p:cNvPr id="21" name="Elbow Connector 20"/>
          <p:cNvCxnSpPr/>
          <p:nvPr/>
        </p:nvCxnSpPr>
        <p:spPr>
          <a:xfrm rot="5400000">
            <a:off x="8693702" y="593473"/>
            <a:ext cx="812511" cy="378405"/>
          </a:xfrm>
          <a:prstGeom prst="bentConnector3">
            <a:avLst>
              <a:gd name="adj1" fmla="val 697"/>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9498739" y="575054"/>
            <a:ext cx="876433" cy="469274"/>
          </a:xfrm>
          <a:prstGeom prst="bentConnector3">
            <a:avLst>
              <a:gd name="adj1" fmla="val 1312"/>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stretch>
            <a:fillRect/>
          </a:stretch>
        </p:blipFill>
        <p:spPr>
          <a:xfrm>
            <a:off x="9196993" y="221136"/>
            <a:ext cx="715092" cy="493372"/>
          </a:xfrm>
          <a:prstGeom prst="rect">
            <a:avLst/>
          </a:prstGeom>
        </p:spPr>
      </p:pic>
      <p:sp>
        <p:nvSpPr>
          <p:cNvPr id="29" name="Rectangle 28"/>
          <p:cNvSpPr/>
          <p:nvPr/>
        </p:nvSpPr>
        <p:spPr>
          <a:xfrm>
            <a:off x="8644301" y="1594938"/>
            <a:ext cx="2241413" cy="424732"/>
          </a:xfrm>
          <a:prstGeom prst="rect">
            <a:avLst/>
          </a:prstGeom>
        </p:spPr>
        <p:txBody>
          <a:bodyPr wrap="square">
            <a:spAutoFit/>
          </a:bodyPr>
          <a:lstStyle/>
          <a:p>
            <a:pPr>
              <a:lnSpc>
                <a:spcPct val="90000"/>
              </a:lnSpc>
              <a:spcBef>
                <a:spcPts val="500"/>
              </a:spcBef>
              <a:buSzPct val="80000"/>
            </a:pPr>
            <a:r>
              <a:rPr lang="en-US" sz="2400" dirty="0">
                <a:solidFill>
                  <a:srgbClr val="A5A5A5">
                    <a:lumMod val="50000"/>
                  </a:srgbClr>
                </a:solidFill>
                <a:latin typeface="Segoe UI Light" panose="020B0502040204020203" pitchFamily="34" charset="0"/>
                <a:cs typeface="Segoe UI Light" panose="020B0502040204020203" pitchFamily="34" charset="0"/>
              </a:rPr>
              <a:t>Web frontends</a:t>
            </a:r>
          </a:p>
        </p:txBody>
      </p:sp>
      <p:pic>
        <p:nvPicPr>
          <p:cNvPr id="7" name="Picture 6"/>
          <p:cNvPicPr>
            <a:picLocks noChangeAspect="1"/>
          </p:cNvPicPr>
          <p:nvPr/>
        </p:nvPicPr>
        <p:blipFill>
          <a:blip r:embed="rId7"/>
          <a:stretch>
            <a:fillRect/>
          </a:stretch>
        </p:blipFill>
        <p:spPr>
          <a:xfrm>
            <a:off x="8734698" y="917276"/>
            <a:ext cx="604226" cy="700262"/>
          </a:xfrm>
          <a:prstGeom prst="rect">
            <a:avLst/>
          </a:prstGeom>
        </p:spPr>
      </p:pic>
      <p:pic>
        <p:nvPicPr>
          <p:cNvPr id="8" name="Picture 7"/>
          <p:cNvPicPr>
            <a:picLocks noChangeAspect="1"/>
          </p:cNvPicPr>
          <p:nvPr/>
        </p:nvPicPr>
        <p:blipFill>
          <a:blip r:embed="rId7"/>
          <a:stretch>
            <a:fillRect/>
          </a:stretch>
        </p:blipFill>
        <p:spPr>
          <a:xfrm>
            <a:off x="9989770" y="923874"/>
            <a:ext cx="600804" cy="696296"/>
          </a:xfrm>
          <a:prstGeom prst="rect">
            <a:avLst/>
          </a:prstGeom>
        </p:spPr>
      </p:pic>
      <p:sp>
        <p:nvSpPr>
          <p:cNvPr id="30" name="Rectangle 29"/>
          <p:cNvSpPr/>
          <p:nvPr/>
        </p:nvSpPr>
        <p:spPr>
          <a:xfrm>
            <a:off x="8753704" y="3101395"/>
            <a:ext cx="2241413" cy="424732"/>
          </a:xfrm>
          <a:prstGeom prst="rect">
            <a:avLst/>
          </a:prstGeom>
        </p:spPr>
        <p:txBody>
          <a:bodyPr wrap="square">
            <a:spAutoFit/>
          </a:bodyPr>
          <a:lstStyle/>
          <a:p>
            <a:pPr>
              <a:lnSpc>
                <a:spcPct val="90000"/>
              </a:lnSpc>
              <a:spcBef>
                <a:spcPts val="500"/>
              </a:spcBef>
              <a:buSzPct val="80000"/>
            </a:pPr>
            <a:r>
              <a:rPr lang="en-US" sz="2400" dirty="0">
                <a:solidFill>
                  <a:srgbClr val="A5A5A5">
                    <a:lumMod val="50000"/>
                  </a:srgbClr>
                </a:solidFill>
                <a:latin typeface="Segoe UI Light" panose="020B0502040204020203" pitchFamily="34" charset="0"/>
                <a:cs typeface="Segoe UI Light" panose="020B0502040204020203" pitchFamily="34" charset="0"/>
              </a:rPr>
              <a:t>App &amp; Search</a:t>
            </a:r>
          </a:p>
        </p:txBody>
      </p:sp>
      <p:pic>
        <p:nvPicPr>
          <p:cNvPr id="31" name="Picture 30"/>
          <p:cNvPicPr>
            <a:picLocks noChangeAspect="1"/>
          </p:cNvPicPr>
          <p:nvPr/>
        </p:nvPicPr>
        <p:blipFill>
          <a:blip r:embed="rId3"/>
          <a:stretch>
            <a:fillRect/>
          </a:stretch>
        </p:blipFill>
        <p:spPr>
          <a:xfrm>
            <a:off x="9133366" y="2364691"/>
            <a:ext cx="607085" cy="714884"/>
          </a:xfrm>
          <a:prstGeom prst="rect">
            <a:avLst/>
          </a:prstGeom>
        </p:spPr>
      </p:pic>
      <p:pic>
        <p:nvPicPr>
          <p:cNvPr id="32" name="Picture 31"/>
          <p:cNvPicPr>
            <a:picLocks noChangeAspect="1"/>
          </p:cNvPicPr>
          <p:nvPr/>
        </p:nvPicPr>
        <p:blipFill>
          <a:blip r:embed="rId3"/>
          <a:stretch>
            <a:fillRect/>
          </a:stretch>
        </p:blipFill>
        <p:spPr>
          <a:xfrm>
            <a:off x="9927525" y="2373714"/>
            <a:ext cx="607085" cy="714884"/>
          </a:xfrm>
          <a:prstGeom prst="rect">
            <a:avLst/>
          </a:prstGeom>
        </p:spPr>
      </p:pic>
      <p:pic>
        <p:nvPicPr>
          <p:cNvPr id="33" name="Picture 32"/>
          <p:cNvPicPr>
            <a:picLocks noChangeAspect="1"/>
          </p:cNvPicPr>
          <p:nvPr/>
        </p:nvPicPr>
        <p:blipFill>
          <a:blip r:embed="rId3"/>
          <a:stretch>
            <a:fillRect/>
          </a:stretch>
        </p:blipFill>
        <p:spPr>
          <a:xfrm>
            <a:off x="10717119" y="2371705"/>
            <a:ext cx="607085" cy="714884"/>
          </a:xfrm>
          <a:prstGeom prst="rect">
            <a:avLst/>
          </a:prstGeom>
        </p:spPr>
      </p:pic>
      <p:pic>
        <p:nvPicPr>
          <p:cNvPr id="34" name="Picture 33"/>
          <p:cNvPicPr>
            <a:picLocks noChangeAspect="1"/>
          </p:cNvPicPr>
          <p:nvPr/>
        </p:nvPicPr>
        <p:blipFill>
          <a:blip r:embed="rId4"/>
          <a:stretch>
            <a:fillRect/>
          </a:stretch>
        </p:blipFill>
        <p:spPr>
          <a:xfrm>
            <a:off x="9541250" y="3811445"/>
            <a:ext cx="608509" cy="716561"/>
          </a:xfrm>
          <a:prstGeom prst="rect">
            <a:avLst/>
          </a:prstGeom>
        </p:spPr>
      </p:pic>
      <p:pic>
        <p:nvPicPr>
          <p:cNvPr id="35" name="Picture 34"/>
          <p:cNvPicPr>
            <a:picLocks noChangeAspect="1"/>
          </p:cNvPicPr>
          <p:nvPr/>
        </p:nvPicPr>
        <p:blipFill>
          <a:blip r:embed="rId4"/>
          <a:stretch>
            <a:fillRect/>
          </a:stretch>
        </p:blipFill>
        <p:spPr>
          <a:xfrm>
            <a:off x="10422394" y="3810033"/>
            <a:ext cx="608509" cy="716561"/>
          </a:xfrm>
          <a:prstGeom prst="rect">
            <a:avLst/>
          </a:prstGeom>
        </p:spPr>
      </p:pic>
      <p:sp>
        <p:nvSpPr>
          <p:cNvPr id="36" name="Rectangle 35"/>
          <p:cNvSpPr/>
          <p:nvPr/>
        </p:nvSpPr>
        <p:spPr>
          <a:xfrm>
            <a:off x="8560990" y="4576055"/>
            <a:ext cx="2569028" cy="424732"/>
          </a:xfrm>
          <a:prstGeom prst="rect">
            <a:avLst/>
          </a:prstGeom>
        </p:spPr>
        <p:txBody>
          <a:bodyPr wrap="square">
            <a:spAutoFit/>
          </a:bodyPr>
          <a:lstStyle/>
          <a:p>
            <a:pPr>
              <a:lnSpc>
                <a:spcPct val="90000"/>
              </a:lnSpc>
              <a:spcBef>
                <a:spcPts val="500"/>
              </a:spcBef>
              <a:buSzPct val="80000"/>
            </a:pPr>
            <a:r>
              <a:rPr lang="en-US" sz="2400" dirty="0">
                <a:solidFill>
                  <a:srgbClr val="A5A5A5">
                    <a:lumMod val="50000"/>
                  </a:srgbClr>
                </a:solidFill>
                <a:latin typeface="Segoe UI Light" panose="020B0502040204020203" pitchFamily="34" charset="0"/>
                <a:cs typeface="Segoe UI Light" panose="020B0502040204020203" pitchFamily="34" charset="0"/>
              </a:rPr>
              <a:t>Distributed Cache</a:t>
            </a:r>
          </a:p>
        </p:txBody>
      </p:sp>
      <p:pic>
        <p:nvPicPr>
          <p:cNvPr id="37" name="Picture 36"/>
          <p:cNvPicPr>
            <a:picLocks noChangeAspect="1"/>
          </p:cNvPicPr>
          <p:nvPr/>
        </p:nvPicPr>
        <p:blipFill>
          <a:blip r:embed="rId5"/>
          <a:stretch>
            <a:fillRect/>
          </a:stretch>
        </p:blipFill>
        <p:spPr>
          <a:xfrm>
            <a:off x="10482408" y="5256456"/>
            <a:ext cx="546962" cy="703538"/>
          </a:xfrm>
          <a:prstGeom prst="rect">
            <a:avLst/>
          </a:prstGeom>
        </p:spPr>
      </p:pic>
      <p:sp>
        <p:nvSpPr>
          <p:cNvPr id="38" name="Rectangle 37"/>
          <p:cNvSpPr/>
          <p:nvPr/>
        </p:nvSpPr>
        <p:spPr>
          <a:xfrm>
            <a:off x="8762413" y="5955336"/>
            <a:ext cx="2569028" cy="424732"/>
          </a:xfrm>
          <a:prstGeom prst="rect">
            <a:avLst/>
          </a:prstGeom>
        </p:spPr>
        <p:txBody>
          <a:bodyPr wrap="square">
            <a:spAutoFit/>
          </a:bodyPr>
          <a:lstStyle/>
          <a:p>
            <a:pPr>
              <a:lnSpc>
                <a:spcPct val="90000"/>
              </a:lnSpc>
              <a:spcBef>
                <a:spcPts val="500"/>
              </a:spcBef>
              <a:buSzPct val="80000"/>
            </a:pPr>
            <a:r>
              <a:rPr lang="en-US" sz="2400" dirty="0">
                <a:solidFill>
                  <a:srgbClr val="A5A5A5">
                    <a:lumMod val="50000"/>
                  </a:srgbClr>
                </a:solidFill>
                <a:latin typeface="Segoe UI Light" panose="020B0502040204020203" pitchFamily="34" charset="0"/>
                <a:cs typeface="Segoe UI Light" panose="020B0502040204020203" pitchFamily="34" charset="0"/>
              </a:rPr>
              <a:t>AD &amp; Databases</a:t>
            </a:r>
          </a:p>
        </p:txBody>
      </p:sp>
      <p:sp>
        <p:nvSpPr>
          <p:cNvPr id="39" name="Rectangle 38"/>
          <p:cNvSpPr/>
          <p:nvPr/>
        </p:nvSpPr>
        <p:spPr>
          <a:xfrm>
            <a:off x="7846423" y="2014670"/>
            <a:ext cx="3910148" cy="1599576"/>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0" name="Rectangle 39"/>
          <p:cNvSpPr/>
          <p:nvPr/>
        </p:nvSpPr>
        <p:spPr>
          <a:xfrm>
            <a:off x="7847381" y="3614245"/>
            <a:ext cx="3910148" cy="1480457"/>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1" name="Rectangle 40"/>
          <p:cNvSpPr/>
          <p:nvPr/>
        </p:nvSpPr>
        <p:spPr>
          <a:xfrm>
            <a:off x="7846423" y="5099703"/>
            <a:ext cx="3910148" cy="129951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2" name="Rectangle 41"/>
          <p:cNvSpPr/>
          <p:nvPr/>
        </p:nvSpPr>
        <p:spPr>
          <a:xfrm>
            <a:off x="7846424" y="762556"/>
            <a:ext cx="3910148" cy="1252113"/>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66343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fi-FI" dirty="0"/>
              <a:t>Patching approach from 4351 to a future patch (post-RTM)</a:t>
            </a:r>
          </a:p>
          <a:p>
            <a:endParaRPr lang="fi-FI" dirty="0"/>
          </a:p>
          <a:p>
            <a:endParaRPr lang="fi-FI" dirty="0"/>
          </a:p>
          <a:p>
            <a:endParaRPr lang="fi-FI" dirty="0"/>
          </a:p>
          <a:p>
            <a:r>
              <a:rPr lang="fi-FI" dirty="0"/>
              <a:t>Run PSConfig</a:t>
            </a:r>
          </a:p>
          <a:p>
            <a:pPr lvl="1"/>
            <a:r>
              <a:rPr lang="fi-FI" dirty="0"/>
              <a:t>Repeat on each farm server</a:t>
            </a:r>
          </a:p>
          <a:p>
            <a:r>
              <a:rPr lang="fi-FI" dirty="0"/>
              <a:t>Slipstreamed installs are not </a:t>
            </a:r>
            <a:r>
              <a:rPr lang="fi-FI" dirty="0" err="1"/>
              <a:t>yet</a:t>
            </a:r>
            <a:r>
              <a:rPr lang="fi-FI" dirty="0"/>
              <a:t> </a:t>
            </a:r>
            <a:r>
              <a:rPr lang="fi-FI" dirty="0" err="1"/>
              <a:t>supported</a:t>
            </a:r>
            <a:endParaRPr lang="fi-FI" dirty="0"/>
          </a:p>
          <a:p>
            <a:r>
              <a:rPr lang="fi-FI" b="1" dirty="0"/>
              <a:t>Note:</a:t>
            </a:r>
            <a:r>
              <a:rPr lang="fi-FI" dirty="0"/>
              <a:t> (</a:t>
            </a:r>
            <a:r>
              <a:rPr lang="fi-FI" i="1" dirty="0"/>
              <a:t>Get-SPFarm).BuildVersion </a:t>
            </a:r>
            <a:r>
              <a:rPr lang="fi-FI" dirty="0"/>
              <a:t>might not be updated, if there are no database level changes</a:t>
            </a:r>
            <a:endParaRPr lang="en-US" dirty="0"/>
          </a:p>
        </p:txBody>
      </p:sp>
      <p:sp>
        <p:nvSpPr>
          <p:cNvPr id="8" name="Rectangle 7"/>
          <p:cNvSpPr/>
          <p:nvPr/>
        </p:nvSpPr>
        <p:spPr>
          <a:xfrm>
            <a:off x="3797254" y="2080499"/>
            <a:ext cx="2874355" cy="90244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b="1" dirty="0"/>
              <a:t>Patch prerequisites install</a:t>
            </a:r>
          </a:p>
          <a:p>
            <a:pPr algn="ctr"/>
            <a:r>
              <a:rPr lang="fi-FI" dirty="0"/>
              <a:t>Build 16.0.xxxx.xxxx</a:t>
            </a:r>
          </a:p>
        </p:txBody>
      </p:sp>
      <p:sp>
        <p:nvSpPr>
          <p:cNvPr id="2" name="Title 1"/>
          <p:cNvSpPr>
            <a:spLocks noGrp="1"/>
          </p:cNvSpPr>
          <p:nvPr>
            <p:ph type="title"/>
          </p:nvPr>
        </p:nvSpPr>
        <p:spPr/>
        <p:txBody>
          <a:bodyPr/>
          <a:lstStyle/>
          <a:p>
            <a:r>
              <a:rPr lang="fi-FI" dirty="0"/>
              <a:t>Patching example</a:t>
            </a:r>
            <a:endParaRPr lang="en-US" dirty="0"/>
          </a:p>
        </p:txBody>
      </p:sp>
      <p:sp>
        <p:nvSpPr>
          <p:cNvPr id="5" name="Rectangle 4"/>
          <p:cNvSpPr/>
          <p:nvPr/>
        </p:nvSpPr>
        <p:spPr>
          <a:xfrm>
            <a:off x="808691" y="2080500"/>
            <a:ext cx="2474259" cy="90244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Baseline install</a:t>
            </a:r>
          </a:p>
          <a:p>
            <a:pPr algn="ctr"/>
            <a:r>
              <a:rPr lang="fi-FI" dirty="0"/>
              <a:t>Build </a:t>
            </a:r>
            <a:r>
              <a:rPr lang="fi-FI" dirty="0">
                <a:solidFill>
                  <a:schemeClr val="bg1"/>
                </a:solidFill>
                <a:latin typeface="Segoe UI Light" panose="020B0502040204020203" pitchFamily="34" charset="0"/>
                <a:cs typeface="Segoe UI Light" panose="020B0502040204020203" pitchFamily="34" charset="0"/>
              </a:rPr>
              <a:t>16.0.4351.1000</a:t>
            </a:r>
            <a:endParaRPr lang="fi-FI" dirty="0"/>
          </a:p>
        </p:txBody>
      </p:sp>
      <p:sp>
        <p:nvSpPr>
          <p:cNvPr id="6" name="Rectangle 5"/>
          <p:cNvSpPr/>
          <p:nvPr/>
        </p:nvSpPr>
        <p:spPr>
          <a:xfrm>
            <a:off x="7185913" y="2080498"/>
            <a:ext cx="2474259" cy="90244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b="1" dirty="0"/>
              <a:t>Patch install</a:t>
            </a:r>
          </a:p>
          <a:p>
            <a:pPr algn="ctr"/>
            <a:r>
              <a:rPr lang="fi-FI" dirty="0"/>
              <a:t>Build 16.0.xxxx.xxxxx	</a:t>
            </a:r>
          </a:p>
        </p:txBody>
      </p:sp>
      <p:sp>
        <p:nvSpPr>
          <p:cNvPr id="7" name="Right Arrow 6"/>
          <p:cNvSpPr/>
          <p:nvPr/>
        </p:nvSpPr>
        <p:spPr>
          <a:xfrm>
            <a:off x="3217209" y="2295652"/>
            <a:ext cx="633506" cy="484095"/>
          </a:xfrm>
          <a:prstGeom prst="rightArrow">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i-FI"/>
          </a:p>
        </p:txBody>
      </p:sp>
      <p:sp>
        <p:nvSpPr>
          <p:cNvPr id="9" name="Right Arrow 8"/>
          <p:cNvSpPr/>
          <p:nvPr/>
        </p:nvSpPr>
        <p:spPr>
          <a:xfrm>
            <a:off x="6643547" y="2295652"/>
            <a:ext cx="633506" cy="484095"/>
          </a:xfrm>
          <a:prstGeom prst="rightArrow">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8284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Process for patching with Zero Downtime</a:t>
            </a:r>
          </a:p>
        </p:txBody>
      </p:sp>
      <p:graphicFrame>
        <p:nvGraphicFramePr>
          <p:cNvPr id="6" name="Diagram 5"/>
          <p:cNvGraphicFramePr/>
          <p:nvPr>
            <p:extLst>
              <p:ext uri="{D42A27DB-BD31-4B8C-83A1-F6EECF244321}">
                <p14:modId xmlns:p14="http://schemas.microsoft.com/office/powerpoint/2010/main" val="1597916158"/>
              </p:ext>
            </p:extLst>
          </p:nvPr>
        </p:nvGraphicFramePr>
        <p:xfrm>
          <a:off x="1142093" y="1191987"/>
          <a:ext cx="9520464" cy="4864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stretch>
            <a:fillRect/>
          </a:stretch>
        </p:blipFill>
        <p:spPr>
          <a:xfrm>
            <a:off x="3226982" y="5517999"/>
            <a:ext cx="604226" cy="700262"/>
          </a:xfrm>
          <a:prstGeom prst="rect">
            <a:avLst/>
          </a:prstGeom>
        </p:spPr>
      </p:pic>
      <p:pic>
        <p:nvPicPr>
          <p:cNvPr id="7" name="Picture 6"/>
          <p:cNvPicPr>
            <a:picLocks noChangeAspect="1"/>
          </p:cNvPicPr>
          <p:nvPr/>
        </p:nvPicPr>
        <p:blipFill>
          <a:blip r:embed="rId7">
            <a:duotone>
              <a:schemeClr val="bg2">
                <a:shade val="45000"/>
                <a:satMod val="135000"/>
              </a:schemeClr>
              <a:prstClr val="white"/>
            </a:duotone>
          </a:blip>
          <a:stretch>
            <a:fillRect/>
          </a:stretch>
        </p:blipFill>
        <p:spPr>
          <a:xfrm>
            <a:off x="2033481" y="5517999"/>
            <a:ext cx="604226" cy="700262"/>
          </a:xfrm>
          <a:prstGeom prst="rect">
            <a:avLst/>
          </a:prstGeom>
        </p:spPr>
      </p:pic>
      <p:pic>
        <p:nvPicPr>
          <p:cNvPr id="10" name="Picture 9"/>
          <p:cNvPicPr>
            <a:picLocks noChangeAspect="1"/>
          </p:cNvPicPr>
          <p:nvPr/>
        </p:nvPicPr>
        <p:blipFill>
          <a:blip r:embed="rId7">
            <a:duotone>
              <a:schemeClr val="bg2">
                <a:shade val="45000"/>
                <a:satMod val="135000"/>
              </a:schemeClr>
              <a:prstClr val="white"/>
            </a:duotone>
          </a:blip>
          <a:stretch>
            <a:fillRect/>
          </a:stretch>
        </p:blipFill>
        <p:spPr>
          <a:xfrm>
            <a:off x="2982445" y="3888593"/>
            <a:ext cx="604226" cy="700262"/>
          </a:xfrm>
          <a:prstGeom prst="rect">
            <a:avLst/>
          </a:prstGeom>
        </p:spPr>
      </p:pic>
      <p:pic>
        <p:nvPicPr>
          <p:cNvPr id="11" name="Picture 10"/>
          <p:cNvPicPr>
            <a:picLocks noChangeAspect="1"/>
          </p:cNvPicPr>
          <p:nvPr/>
        </p:nvPicPr>
        <p:blipFill>
          <a:blip r:embed="rId8"/>
          <a:stretch>
            <a:fillRect/>
          </a:stretch>
        </p:blipFill>
        <p:spPr>
          <a:xfrm>
            <a:off x="1922615" y="3992038"/>
            <a:ext cx="715092" cy="493372"/>
          </a:xfrm>
          <a:prstGeom prst="rect">
            <a:avLst/>
          </a:prstGeom>
        </p:spPr>
      </p:pic>
      <p:sp>
        <p:nvSpPr>
          <p:cNvPr id="12" name="Right Arrow 11"/>
          <p:cNvSpPr/>
          <p:nvPr/>
        </p:nvSpPr>
        <p:spPr>
          <a:xfrm>
            <a:off x="2593476" y="5572596"/>
            <a:ext cx="633506" cy="484095"/>
          </a:xfrm>
          <a:prstGeom prst="rightArrow">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i-FI"/>
          </a:p>
        </p:txBody>
      </p:sp>
      <p:pic>
        <p:nvPicPr>
          <p:cNvPr id="13" name="Picture 12"/>
          <p:cNvPicPr>
            <a:picLocks noChangeAspect="1"/>
          </p:cNvPicPr>
          <p:nvPr/>
        </p:nvPicPr>
        <p:blipFill>
          <a:blip r:embed="rId9"/>
          <a:stretch>
            <a:fillRect/>
          </a:stretch>
        </p:blipFill>
        <p:spPr>
          <a:xfrm>
            <a:off x="5554989" y="2210458"/>
            <a:ext cx="694671" cy="587799"/>
          </a:xfrm>
          <a:prstGeom prst="rect">
            <a:avLst/>
          </a:prstGeom>
          <a:ln>
            <a:solidFill>
              <a:schemeClr val="tx1"/>
            </a:solidFill>
          </a:ln>
        </p:spPr>
      </p:pic>
      <p:pic>
        <p:nvPicPr>
          <p:cNvPr id="14" name="Picture 13"/>
          <p:cNvPicPr>
            <a:picLocks noChangeAspect="1"/>
          </p:cNvPicPr>
          <p:nvPr/>
        </p:nvPicPr>
        <p:blipFill>
          <a:blip r:embed="rId10"/>
          <a:stretch>
            <a:fillRect/>
          </a:stretch>
        </p:blipFill>
        <p:spPr>
          <a:xfrm>
            <a:off x="6188401" y="5517999"/>
            <a:ext cx="607085" cy="714884"/>
          </a:xfrm>
          <a:prstGeom prst="rect">
            <a:avLst/>
          </a:prstGeom>
        </p:spPr>
      </p:pic>
      <p:pic>
        <p:nvPicPr>
          <p:cNvPr id="15" name="Picture 14"/>
          <p:cNvPicPr>
            <a:picLocks noChangeAspect="1"/>
          </p:cNvPicPr>
          <p:nvPr/>
        </p:nvPicPr>
        <p:blipFill>
          <a:blip r:embed="rId10">
            <a:duotone>
              <a:schemeClr val="bg2">
                <a:shade val="45000"/>
                <a:satMod val="135000"/>
              </a:schemeClr>
              <a:prstClr val="white"/>
            </a:duotone>
          </a:blip>
          <a:stretch>
            <a:fillRect/>
          </a:stretch>
        </p:blipFill>
        <p:spPr>
          <a:xfrm>
            <a:off x="4958480" y="5517999"/>
            <a:ext cx="607085" cy="714884"/>
          </a:xfrm>
          <a:prstGeom prst="rect">
            <a:avLst/>
          </a:prstGeom>
        </p:spPr>
      </p:pic>
      <p:sp>
        <p:nvSpPr>
          <p:cNvPr id="16" name="Right Arrow 15"/>
          <p:cNvSpPr/>
          <p:nvPr/>
        </p:nvSpPr>
        <p:spPr>
          <a:xfrm>
            <a:off x="5585571" y="5626082"/>
            <a:ext cx="633506" cy="484095"/>
          </a:xfrm>
          <a:prstGeom prst="rightArrow">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i-FI"/>
          </a:p>
        </p:txBody>
      </p:sp>
      <p:pic>
        <p:nvPicPr>
          <p:cNvPr id="17" name="Picture 16"/>
          <p:cNvPicPr>
            <a:picLocks noChangeAspect="1"/>
          </p:cNvPicPr>
          <p:nvPr/>
        </p:nvPicPr>
        <p:blipFill>
          <a:blip r:embed="rId10"/>
          <a:stretch>
            <a:fillRect/>
          </a:stretch>
        </p:blipFill>
        <p:spPr>
          <a:xfrm>
            <a:off x="10055471" y="1495574"/>
            <a:ext cx="607085" cy="714884"/>
          </a:xfrm>
          <a:prstGeom prst="rect">
            <a:avLst/>
          </a:prstGeom>
        </p:spPr>
      </p:pic>
      <p:pic>
        <p:nvPicPr>
          <p:cNvPr id="18" name="Picture 17"/>
          <p:cNvPicPr>
            <a:picLocks noChangeAspect="1"/>
          </p:cNvPicPr>
          <p:nvPr/>
        </p:nvPicPr>
        <p:blipFill>
          <a:blip r:embed="rId7"/>
          <a:stretch>
            <a:fillRect/>
          </a:stretch>
        </p:blipFill>
        <p:spPr>
          <a:xfrm>
            <a:off x="10055471" y="3291776"/>
            <a:ext cx="604226" cy="700262"/>
          </a:xfrm>
          <a:prstGeom prst="rect">
            <a:avLst/>
          </a:prstGeom>
        </p:spPr>
      </p:pic>
    </p:spTree>
    <p:extLst>
      <p:ext uri="{BB962C8B-B14F-4D97-AF65-F5344CB8AC3E}">
        <p14:creationId xmlns:p14="http://schemas.microsoft.com/office/powerpoint/2010/main" val="168683207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15" y="1667895"/>
            <a:ext cx="6182242" cy="3885754"/>
          </a:xfrm>
          <a:prstGeom prst="rect">
            <a:avLst/>
          </a:prstGeom>
        </p:spPr>
      </p:pic>
      <p:sp>
        <p:nvSpPr>
          <p:cNvPr id="2" name="Title 1"/>
          <p:cNvSpPr>
            <a:spLocks noGrp="1"/>
          </p:cNvSpPr>
          <p:nvPr>
            <p:ph type="title"/>
          </p:nvPr>
        </p:nvSpPr>
        <p:spPr/>
        <p:txBody>
          <a:bodyPr/>
          <a:lstStyle/>
          <a:p>
            <a:r>
              <a:rPr lang="fi-FI" dirty="0"/>
              <a:t>Performing Zero Downtime Patching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665" y="2513268"/>
            <a:ext cx="4915586" cy="1686160"/>
          </a:xfrm>
          <a:prstGeom prst="rect">
            <a:avLst/>
          </a:prstGeom>
        </p:spPr>
      </p:pic>
    </p:spTree>
    <p:extLst>
      <p:ext uri="{BB962C8B-B14F-4D97-AF65-F5344CB8AC3E}">
        <p14:creationId xmlns:p14="http://schemas.microsoft.com/office/powerpoint/2010/main" val="200279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Performing Zero Downtime Patching</a:t>
            </a:r>
          </a:p>
        </p:txBody>
      </p:sp>
      <p:pic>
        <p:nvPicPr>
          <p:cNvPr id="4" name="Picture 3"/>
          <p:cNvPicPr>
            <a:picLocks noChangeAspect="1"/>
          </p:cNvPicPr>
          <p:nvPr/>
        </p:nvPicPr>
        <p:blipFill>
          <a:blip r:embed="rId2"/>
          <a:stretch>
            <a:fillRect/>
          </a:stretch>
        </p:blipFill>
        <p:spPr>
          <a:xfrm>
            <a:off x="6065271" y="1005383"/>
            <a:ext cx="5805600" cy="501434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34" y="1005383"/>
            <a:ext cx="5804807" cy="5011145"/>
          </a:xfrm>
          <a:prstGeom prst="rect">
            <a:avLst/>
          </a:prstGeom>
        </p:spPr>
      </p:pic>
    </p:spTree>
    <p:extLst>
      <p:ext uri="{BB962C8B-B14F-4D97-AF65-F5344CB8AC3E}">
        <p14:creationId xmlns:p14="http://schemas.microsoft.com/office/powerpoint/2010/main" val="266141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amigamuseum.com/picts/GEOS/_wiki/Commodore-VIC-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51" y="1919762"/>
            <a:ext cx="4940300" cy="24577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upload.wikimedia.org/wikipedia/commons/8/86/Commodore_1530_Datasette_VIC-2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8131" y="1919762"/>
            <a:ext cx="2457799" cy="24577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hswstatic.com/gif/telephone-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1609" y="1919761"/>
            <a:ext cx="2457799" cy="24577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4"/>
          <p:cNvSpPr>
            <a:spLocks noGrp="1"/>
          </p:cNvSpPr>
          <p:nvPr>
            <p:ph type="body" sz="quarter" idx="10"/>
          </p:nvPr>
        </p:nvSpPr>
        <p:spPr>
          <a:xfrm>
            <a:off x="4979987" y="220728"/>
            <a:ext cx="3025776" cy="1499915"/>
          </a:xfrm>
        </p:spPr>
        <p:txBody>
          <a:bodyPr anchor="ctr"/>
          <a:lstStyle/>
          <a:p>
            <a:pPr marL="0" indent="0" algn="ctr">
              <a:buNone/>
            </a:pPr>
            <a:r>
              <a:rPr lang="fi-FI" sz="8000" dirty="0"/>
              <a:t>1981</a:t>
            </a:r>
          </a:p>
        </p:txBody>
      </p:sp>
    </p:spTree>
    <p:extLst>
      <p:ext uri="{BB962C8B-B14F-4D97-AF65-F5344CB8AC3E}">
        <p14:creationId xmlns:p14="http://schemas.microsoft.com/office/powerpoint/2010/main" val="150593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Performing Zero Downtime Patching</a:t>
            </a:r>
          </a:p>
        </p:txBody>
      </p:sp>
      <p:pic>
        <p:nvPicPr>
          <p:cNvPr id="5" name="Picture 4"/>
          <p:cNvPicPr>
            <a:picLocks noChangeAspect="1"/>
          </p:cNvPicPr>
          <p:nvPr/>
        </p:nvPicPr>
        <p:blipFill>
          <a:blip r:embed="rId2"/>
          <a:stretch>
            <a:fillRect/>
          </a:stretch>
        </p:blipFill>
        <p:spPr>
          <a:xfrm>
            <a:off x="136525" y="1395029"/>
            <a:ext cx="11693525" cy="4525261"/>
          </a:xfrm>
          <a:prstGeom prst="rect">
            <a:avLst/>
          </a:prstGeom>
          <a:ln>
            <a:solidFill>
              <a:schemeClr val="tx1"/>
            </a:solidFill>
          </a:ln>
        </p:spPr>
      </p:pic>
    </p:spTree>
    <p:extLst>
      <p:ext uri="{BB962C8B-B14F-4D97-AF65-F5344CB8AC3E}">
        <p14:creationId xmlns:p14="http://schemas.microsoft.com/office/powerpoint/2010/main" val="4457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Performing Zero Downtime Patching</a:t>
            </a:r>
          </a:p>
        </p:txBody>
      </p:sp>
      <p:pic>
        <p:nvPicPr>
          <p:cNvPr id="3" name="Picture 2"/>
          <p:cNvPicPr>
            <a:picLocks noChangeAspect="1"/>
          </p:cNvPicPr>
          <p:nvPr/>
        </p:nvPicPr>
        <p:blipFill>
          <a:blip r:embed="rId2"/>
          <a:stretch>
            <a:fillRect/>
          </a:stretch>
        </p:blipFill>
        <p:spPr>
          <a:xfrm>
            <a:off x="250933" y="817509"/>
            <a:ext cx="11417191" cy="5583987"/>
          </a:xfrm>
          <a:prstGeom prst="rect">
            <a:avLst/>
          </a:prstGeom>
          <a:ln>
            <a:solidFill>
              <a:schemeClr val="tx1"/>
            </a:solidFill>
          </a:ln>
        </p:spPr>
      </p:pic>
    </p:spTree>
    <p:extLst>
      <p:ext uri="{BB962C8B-B14F-4D97-AF65-F5344CB8AC3E}">
        <p14:creationId xmlns:p14="http://schemas.microsoft.com/office/powerpoint/2010/main" val="20684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Performing Zero Downtime Patching</a:t>
            </a:r>
          </a:p>
        </p:txBody>
      </p:sp>
      <p:pic>
        <p:nvPicPr>
          <p:cNvPr id="5" name="Picture 4"/>
          <p:cNvPicPr>
            <a:picLocks noChangeAspect="1"/>
          </p:cNvPicPr>
          <p:nvPr/>
        </p:nvPicPr>
        <p:blipFill>
          <a:blip r:embed="rId2"/>
          <a:stretch>
            <a:fillRect/>
          </a:stretch>
        </p:blipFill>
        <p:spPr>
          <a:xfrm>
            <a:off x="254862" y="1071150"/>
            <a:ext cx="11703293" cy="4701000"/>
          </a:xfrm>
          <a:prstGeom prst="rect">
            <a:avLst/>
          </a:prstGeom>
          <a:ln>
            <a:solidFill>
              <a:schemeClr val="tx1"/>
            </a:solidFill>
          </a:ln>
        </p:spPr>
      </p:pic>
    </p:spTree>
    <p:extLst>
      <p:ext uri="{BB962C8B-B14F-4D97-AF65-F5344CB8AC3E}">
        <p14:creationId xmlns:p14="http://schemas.microsoft.com/office/powerpoint/2010/main" val="293562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Scalability and </a:t>
            </a:r>
            <a:r>
              <a:rPr lang="fi-FI" dirty="0" err="1"/>
              <a:t>High</a:t>
            </a:r>
            <a:r>
              <a:rPr lang="fi-FI" dirty="0"/>
              <a:t> </a:t>
            </a:r>
            <a:r>
              <a:rPr lang="fi-FI" dirty="0" err="1"/>
              <a:t>Availability</a:t>
            </a:r>
            <a:endParaRPr lang="fi-FI" dirty="0"/>
          </a:p>
        </p:txBody>
      </p:sp>
    </p:spTree>
    <p:extLst>
      <p:ext uri="{BB962C8B-B14F-4D97-AF65-F5344CB8AC3E}">
        <p14:creationId xmlns:p14="http://schemas.microsoft.com/office/powerpoint/2010/main" val="187871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High availability and SharePoint</a:t>
            </a:r>
          </a:p>
        </p:txBody>
      </p:sp>
      <p:sp>
        <p:nvSpPr>
          <p:cNvPr id="4" name="Text Placeholder 3"/>
          <p:cNvSpPr>
            <a:spLocks noGrp="1"/>
          </p:cNvSpPr>
          <p:nvPr>
            <p:ph type="body" sz="quarter" idx="10"/>
          </p:nvPr>
        </p:nvSpPr>
        <p:spPr>
          <a:xfrm>
            <a:off x="136525" y="1024210"/>
            <a:ext cx="11939588" cy="4494848"/>
          </a:xfrm>
        </p:spPr>
        <p:txBody>
          <a:bodyPr/>
          <a:lstStyle/>
          <a:p>
            <a:r>
              <a:rPr lang="fi-FI" dirty="0" err="1"/>
              <a:t>Always</a:t>
            </a:r>
            <a:r>
              <a:rPr lang="fi-FI" dirty="0"/>
              <a:t> </a:t>
            </a:r>
            <a:r>
              <a:rPr lang="fi-FI" dirty="0" err="1"/>
              <a:t>balance</a:t>
            </a:r>
            <a:r>
              <a:rPr lang="fi-FI" dirty="0"/>
              <a:t> </a:t>
            </a:r>
            <a:r>
              <a:rPr lang="fi-FI" dirty="0" err="1"/>
              <a:t>your</a:t>
            </a:r>
            <a:r>
              <a:rPr lang="fi-FI" dirty="0"/>
              <a:t> </a:t>
            </a:r>
            <a:r>
              <a:rPr lang="fi-FI" dirty="0" err="1"/>
              <a:t>architecture</a:t>
            </a:r>
            <a:r>
              <a:rPr lang="fi-FI" dirty="0"/>
              <a:t> </a:t>
            </a:r>
            <a:r>
              <a:rPr lang="fi-FI" dirty="0" err="1"/>
              <a:t>against</a:t>
            </a:r>
            <a:r>
              <a:rPr lang="fi-FI" dirty="0"/>
              <a:t> </a:t>
            </a:r>
            <a:r>
              <a:rPr lang="fi-FI" dirty="0" err="1"/>
              <a:t>real</a:t>
            </a:r>
            <a:r>
              <a:rPr lang="fi-FI" dirty="0"/>
              <a:t> business </a:t>
            </a:r>
            <a:r>
              <a:rPr lang="fi-FI" dirty="0" err="1"/>
              <a:t>needs</a:t>
            </a:r>
            <a:endParaRPr lang="fi-FI" dirty="0"/>
          </a:p>
          <a:p>
            <a:pPr lvl="1"/>
            <a:r>
              <a:rPr lang="fi-FI" dirty="0"/>
              <a:t>With MinRole, HA is possibly easier to achieve and manage</a:t>
            </a:r>
          </a:p>
          <a:p>
            <a:r>
              <a:rPr lang="fi-FI" dirty="0"/>
              <a:t>HA is not just </a:t>
            </a:r>
            <a:r>
              <a:rPr lang="fi-FI" dirty="0" err="1"/>
              <a:t>about</a:t>
            </a:r>
            <a:r>
              <a:rPr lang="fi-FI" dirty="0"/>
              <a:t> ”</a:t>
            </a:r>
            <a:r>
              <a:rPr lang="fi-FI" dirty="0" err="1"/>
              <a:t>enough</a:t>
            </a:r>
            <a:r>
              <a:rPr lang="fi-FI" dirty="0"/>
              <a:t> </a:t>
            </a:r>
            <a:r>
              <a:rPr lang="fi-FI" dirty="0" err="1"/>
              <a:t>servers</a:t>
            </a:r>
            <a:r>
              <a:rPr lang="fi-FI" dirty="0"/>
              <a:t>”</a:t>
            </a:r>
          </a:p>
          <a:p>
            <a:pPr lvl="1"/>
            <a:r>
              <a:rPr lang="fi-FI" dirty="0"/>
              <a:t>It’s about planning for a solid architecture, of which HA is a by-product</a:t>
            </a:r>
          </a:p>
          <a:p>
            <a:pPr lvl="1"/>
            <a:r>
              <a:rPr lang="fi-FI" dirty="0"/>
              <a:t>You can also get HA without MinRole</a:t>
            </a:r>
          </a:p>
          <a:p>
            <a:r>
              <a:rPr lang="fi-FI" dirty="0" err="1"/>
              <a:t>Consider</a:t>
            </a:r>
            <a:r>
              <a:rPr lang="fi-FI" dirty="0"/>
              <a:t> </a:t>
            </a:r>
            <a:r>
              <a:rPr lang="fi-FI" dirty="0" err="1"/>
              <a:t>what</a:t>
            </a:r>
            <a:r>
              <a:rPr lang="fi-FI" dirty="0"/>
              <a:t> </a:t>
            </a:r>
            <a:r>
              <a:rPr lang="fi-FI" dirty="0" err="1"/>
              <a:t>your</a:t>
            </a:r>
            <a:r>
              <a:rPr lang="fi-FI" dirty="0"/>
              <a:t> HA </a:t>
            </a:r>
            <a:r>
              <a:rPr lang="fi-FI" dirty="0" err="1"/>
              <a:t>level</a:t>
            </a:r>
            <a:r>
              <a:rPr lang="fi-FI" dirty="0"/>
              <a:t> is</a:t>
            </a:r>
          </a:p>
          <a:p>
            <a:pPr marL="0" indent="0">
              <a:buNone/>
            </a:pPr>
            <a:endParaRPr lang="fi-FI" dirty="0"/>
          </a:p>
        </p:txBody>
      </p:sp>
      <p:sp>
        <p:nvSpPr>
          <p:cNvPr id="29" name="Rectangle 28"/>
          <p:cNvSpPr/>
          <p:nvPr/>
        </p:nvSpPr>
        <p:spPr>
          <a:xfrm>
            <a:off x="726849" y="5404756"/>
            <a:ext cx="10741478" cy="72662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718289" y="5537233"/>
            <a:ext cx="2758769" cy="461665"/>
          </a:xfrm>
          <a:prstGeom prst="rect">
            <a:avLst/>
          </a:prstGeom>
        </p:spPr>
        <p:txBody>
          <a:bodyPr wrap="none">
            <a:spAutoFit/>
          </a:bodyPr>
          <a:lstStyle/>
          <a:p>
            <a:r>
              <a:rPr lang="fi-FI" sz="2400" dirty="0">
                <a:solidFill>
                  <a:schemeClr val="bg1"/>
                </a:solidFill>
                <a:latin typeface="Calibri Light" panose="020F0302020204030204"/>
              </a:rPr>
              <a:t>Full HA </a:t>
            </a:r>
            <a:r>
              <a:rPr lang="fi-FI" sz="2400" dirty="0" err="1">
                <a:solidFill>
                  <a:schemeClr val="bg1"/>
                </a:solidFill>
                <a:latin typeface="Calibri Light" panose="020F0302020204030204"/>
              </a:rPr>
              <a:t>with</a:t>
            </a:r>
            <a:r>
              <a:rPr lang="fi-FI" sz="2400" dirty="0">
                <a:solidFill>
                  <a:schemeClr val="bg1"/>
                </a:solidFill>
                <a:latin typeface="Calibri Light" panose="020F0302020204030204"/>
              </a:rPr>
              <a:t> </a:t>
            </a:r>
            <a:r>
              <a:rPr lang="fi-FI" sz="2400" dirty="0" err="1">
                <a:solidFill>
                  <a:schemeClr val="bg1"/>
                </a:solidFill>
                <a:latin typeface="Calibri Light" panose="020F0302020204030204"/>
              </a:rPr>
              <a:t>MinRole</a:t>
            </a:r>
            <a:endParaRPr lang="en-US" sz="2400" dirty="0"/>
          </a:p>
        </p:txBody>
      </p:sp>
      <p:sp>
        <p:nvSpPr>
          <p:cNvPr id="35" name="Rectangle 34"/>
          <p:cNvSpPr/>
          <p:nvPr/>
        </p:nvSpPr>
        <p:spPr>
          <a:xfrm>
            <a:off x="726849" y="5404756"/>
            <a:ext cx="5486172" cy="72662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35580" y="5537232"/>
            <a:ext cx="1774845" cy="461665"/>
          </a:xfrm>
          <a:prstGeom prst="rect">
            <a:avLst/>
          </a:prstGeom>
        </p:spPr>
        <p:txBody>
          <a:bodyPr wrap="none">
            <a:spAutoFit/>
          </a:bodyPr>
          <a:lstStyle/>
          <a:p>
            <a:r>
              <a:rPr lang="fi-FI" sz="2400" dirty="0">
                <a:solidFill>
                  <a:schemeClr val="bg1"/>
                </a:solidFill>
                <a:latin typeface="Calibri Light" panose="020F0302020204030204"/>
              </a:rPr>
              <a:t>Single Server</a:t>
            </a:r>
            <a:endParaRPr lang="en-US" sz="2400" dirty="0"/>
          </a:p>
        </p:txBody>
      </p:sp>
      <p:sp>
        <p:nvSpPr>
          <p:cNvPr id="38" name="Rectangle 37"/>
          <p:cNvSpPr/>
          <p:nvPr/>
        </p:nvSpPr>
        <p:spPr>
          <a:xfrm>
            <a:off x="2578147" y="5404756"/>
            <a:ext cx="6067832" cy="726621"/>
          </a:xfrm>
          <a:prstGeom prst="rect">
            <a:avLst/>
          </a:prstGeom>
          <a:pattFill prst="wdUpDiag">
            <a:fgClr>
              <a:schemeClr val="accent1">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53000" y="5517187"/>
            <a:ext cx="2706638" cy="461665"/>
          </a:xfrm>
          <a:prstGeom prst="rect">
            <a:avLst/>
          </a:prstGeom>
          <a:solidFill>
            <a:schemeClr val="bg1"/>
          </a:solidFill>
        </p:spPr>
        <p:txBody>
          <a:bodyPr wrap="none">
            <a:spAutoFit/>
          </a:bodyPr>
          <a:lstStyle/>
          <a:p>
            <a:r>
              <a:rPr lang="fi-FI" sz="2400" dirty="0">
                <a:latin typeface="Calibri Light" panose="020F0302020204030204"/>
              </a:rPr>
              <a:t>A </a:t>
            </a:r>
            <a:r>
              <a:rPr lang="fi-FI" sz="2400" dirty="0" err="1">
                <a:latin typeface="Calibri Light" panose="020F0302020204030204"/>
              </a:rPr>
              <a:t>lot</a:t>
            </a:r>
            <a:r>
              <a:rPr lang="fi-FI" sz="2400" dirty="0">
                <a:latin typeface="Calibri Light" panose="020F0302020204030204"/>
              </a:rPr>
              <a:t> of </a:t>
            </a:r>
            <a:r>
              <a:rPr lang="fi-FI" sz="2400" dirty="0" err="1">
                <a:latin typeface="Calibri Light" panose="020F0302020204030204"/>
              </a:rPr>
              <a:t>options</a:t>
            </a:r>
            <a:r>
              <a:rPr lang="fi-FI" sz="2400" dirty="0">
                <a:latin typeface="Calibri Light" panose="020F0302020204030204"/>
              </a:rPr>
              <a:t> </a:t>
            </a:r>
            <a:r>
              <a:rPr lang="fi-FI" sz="2400" dirty="0" err="1">
                <a:latin typeface="Calibri Light" panose="020F0302020204030204"/>
              </a:rPr>
              <a:t>here</a:t>
            </a:r>
            <a:endParaRPr lang="en-US" sz="2400" dirty="0"/>
          </a:p>
        </p:txBody>
      </p:sp>
    </p:spTree>
    <p:extLst>
      <p:ext uri="{BB962C8B-B14F-4D97-AF65-F5344CB8AC3E}">
        <p14:creationId xmlns:p14="http://schemas.microsoft.com/office/powerpoint/2010/main" val="3462151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p:bldP spid="35" grpId="0" animBg="1"/>
      <p:bldP spid="33" grpId="0"/>
      <p:bldP spid="38" grpId="0" animBg="1"/>
      <p:bldP spid="3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6634" y="182837"/>
            <a:ext cx="11939751" cy="825172"/>
          </a:xfrm>
        </p:spPr>
        <p:txBody>
          <a:bodyPr/>
          <a:lstStyle/>
          <a:p>
            <a:r>
              <a:rPr lang="fi-FI" dirty="0"/>
              <a:t>The road to High Availability &amp; Performance</a:t>
            </a:r>
          </a:p>
        </p:txBody>
      </p:sp>
      <p:sp>
        <p:nvSpPr>
          <p:cNvPr id="4" name="Text Placeholder 3"/>
          <p:cNvSpPr>
            <a:spLocks noGrp="1"/>
          </p:cNvSpPr>
          <p:nvPr>
            <p:ph type="body" sz="quarter" idx="10"/>
          </p:nvPr>
        </p:nvSpPr>
        <p:spPr>
          <a:xfrm>
            <a:off x="136525" y="1109935"/>
            <a:ext cx="11939588" cy="1976166"/>
          </a:xfrm>
        </p:spPr>
        <p:txBody>
          <a:bodyPr/>
          <a:lstStyle/>
          <a:p>
            <a:r>
              <a:rPr lang="fi-FI" dirty="0"/>
              <a:t>Use SQL alias for database connections</a:t>
            </a:r>
          </a:p>
          <a:p>
            <a:pPr lvl="1"/>
            <a:r>
              <a:rPr lang="fi-FI" b="1" dirty="0"/>
              <a:t>Cliconfg.exe</a:t>
            </a:r>
            <a:r>
              <a:rPr lang="fi-FI" dirty="0"/>
              <a:t> is your friend </a:t>
            </a:r>
            <a:r>
              <a:rPr lang="fi-FI" dirty="0">
                <a:sym typeface="Wingdings" panose="05000000000000000000" pitchFamily="2" charset="2"/>
              </a:rPr>
              <a:t> AutoSPInstaller does this for you</a:t>
            </a:r>
            <a:endParaRPr lang="fi-FI" dirty="0"/>
          </a:p>
          <a:p>
            <a:r>
              <a:rPr lang="fi-FI" dirty="0"/>
              <a:t>For SQL Server, perform the following changes</a:t>
            </a:r>
          </a:p>
          <a:p>
            <a:endParaRPr lang="fi-FI" dirty="0"/>
          </a:p>
          <a:p>
            <a:endParaRPr lang="fi-FI" dirty="0"/>
          </a:p>
          <a:p>
            <a:endParaRPr lang="fi-FI" dirty="0"/>
          </a:p>
          <a:p>
            <a:endParaRPr lang="fi-FI" dirty="0"/>
          </a:p>
          <a:p>
            <a:endParaRPr lang="fi-FI" dirty="0"/>
          </a:p>
          <a:p>
            <a:endParaRPr lang="fi-FI" dirty="0"/>
          </a:p>
          <a:p>
            <a:pPr marL="457200" lvl="1" indent="0">
              <a:buNone/>
            </a:pPr>
            <a:endParaRPr lang="fi-FI" dirty="0"/>
          </a:p>
          <a:p>
            <a:pPr lvl="2"/>
            <a:endParaRPr lang="fi-FI" dirty="0"/>
          </a:p>
          <a:p>
            <a:pPr lvl="2"/>
            <a:endParaRPr lang="fi-FI" dirty="0"/>
          </a:p>
        </p:txBody>
      </p:sp>
      <p:sp>
        <p:nvSpPr>
          <p:cNvPr id="5" name="Rectangle 4"/>
          <p:cNvSpPr/>
          <p:nvPr/>
        </p:nvSpPr>
        <p:spPr>
          <a:xfrm>
            <a:off x="209550" y="2981325"/>
            <a:ext cx="2466975"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Enable Lock Pages in Memory</a:t>
            </a:r>
          </a:p>
        </p:txBody>
      </p:sp>
      <p:sp>
        <p:nvSpPr>
          <p:cNvPr id="6" name="Rectangle 5"/>
          <p:cNvSpPr/>
          <p:nvPr/>
        </p:nvSpPr>
        <p:spPr>
          <a:xfrm>
            <a:off x="2914650" y="2981325"/>
            <a:ext cx="2790825"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Set Max Degree of Parallelism (MAXDOP) to 1</a:t>
            </a:r>
          </a:p>
        </p:txBody>
      </p:sp>
      <p:sp>
        <p:nvSpPr>
          <p:cNvPr id="7" name="Rectangle 6"/>
          <p:cNvSpPr/>
          <p:nvPr/>
        </p:nvSpPr>
        <p:spPr>
          <a:xfrm>
            <a:off x="5867400" y="2981325"/>
            <a:ext cx="2466975"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t>Configure Max Memory Settings</a:t>
            </a:r>
          </a:p>
        </p:txBody>
      </p:sp>
      <p:sp>
        <p:nvSpPr>
          <p:cNvPr id="8" name="Rectangle 7"/>
          <p:cNvSpPr/>
          <p:nvPr/>
        </p:nvSpPr>
        <p:spPr>
          <a:xfrm>
            <a:off x="8562975" y="2981324"/>
            <a:ext cx="2943225" cy="92392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i-FI" dirty="0"/>
              <a:t>Configure Tempdb to reduce page allocation contention</a:t>
            </a:r>
          </a:p>
        </p:txBody>
      </p:sp>
      <p:sp>
        <p:nvSpPr>
          <p:cNvPr id="10" name="Rectangle 9"/>
          <p:cNvSpPr/>
          <p:nvPr/>
        </p:nvSpPr>
        <p:spPr>
          <a:xfrm>
            <a:off x="136525" y="3966890"/>
            <a:ext cx="2622550" cy="2215991"/>
          </a:xfrm>
          <a:prstGeom prst="rect">
            <a:avLst/>
          </a:prstGeom>
        </p:spPr>
        <p:txBody>
          <a:bodyPr wrap="square">
            <a:spAutoFit/>
          </a:bodyPr>
          <a:lstStyle/>
          <a:p>
            <a:r>
              <a:rPr lang="fi-FI" b="1" dirty="0">
                <a:solidFill>
                  <a:srgbClr val="A5A5A5">
                    <a:lumMod val="50000"/>
                  </a:srgbClr>
                </a:solidFill>
                <a:latin typeface="Segoe UI Light" panose="020B0502040204020203" pitchFamily="34" charset="0"/>
                <a:cs typeface="Segoe UI Light" panose="020B0502040204020203" pitchFamily="34" charset="0"/>
              </a:rPr>
              <a:t>Locking pages </a:t>
            </a:r>
            <a:r>
              <a:rPr lang="fi-FI" b="1" dirty="0" err="1">
                <a:solidFill>
                  <a:srgbClr val="A5A5A5">
                    <a:lumMod val="50000"/>
                  </a:srgbClr>
                </a:solidFill>
                <a:latin typeface="Segoe UI Light" panose="020B0502040204020203" pitchFamily="34" charset="0"/>
                <a:cs typeface="Segoe UI Light" panose="020B0502040204020203" pitchFamily="34" charset="0"/>
              </a:rPr>
              <a:t>may</a:t>
            </a:r>
            <a:r>
              <a:rPr lang="fi-FI" b="1" dirty="0">
                <a:solidFill>
                  <a:srgbClr val="A5A5A5">
                    <a:lumMod val="50000"/>
                  </a:srgbClr>
                </a:solidFill>
                <a:latin typeface="Segoe UI Light" panose="020B0502040204020203" pitchFamily="34" charset="0"/>
                <a:cs typeface="Segoe UI Light" panose="020B0502040204020203" pitchFamily="34" charset="0"/>
              </a:rPr>
              <a:t> </a:t>
            </a:r>
            <a:r>
              <a:rPr lang="fi-FI" b="1" dirty="0" err="1">
                <a:solidFill>
                  <a:srgbClr val="A5A5A5">
                    <a:lumMod val="50000"/>
                  </a:srgbClr>
                </a:solidFill>
                <a:latin typeface="Segoe UI Light" panose="020B0502040204020203" pitchFamily="34" charset="0"/>
                <a:cs typeface="Segoe UI Light" panose="020B0502040204020203" pitchFamily="34" charset="0"/>
              </a:rPr>
              <a:t>boost</a:t>
            </a:r>
            <a:r>
              <a:rPr lang="fi-FI" b="1" dirty="0">
                <a:solidFill>
                  <a:srgbClr val="A5A5A5">
                    <a:lumMod val="50000"/>
                  </a:srgbClr>
                </a:solidFill>
                <a:latin typeface="Segoe UI Light" panose="020B0502040204020203" pitchFamily="34" charset="0"/>
                <a:cs typeface="Segoe UI Light" panose="020B0502040204020203" pitchFamily="34" charset="0"/>
              </a:rPr>
              <a:t> performance when paging memory to disk</a:t>
            </a:r>
          </a:p>
          <a:p>
            <a:endParaRPr lang="fi-FI" sz="1050" dirty="0">
              <a:solidFill>
                <a:srgbClr val="A5A5A5">
                  <a:lumMod val="50000"/>
                </a:srgbClr>
              </a:solidFill>
              <a:latin typeface="Segoe UI Light" panose="020B0502040204020203" pitchFamily="34" charset="0"/>
              <a:cs typeface="Segoe UI Light" panose="020B0502040204020203" pitchFamily="34" charset="0"/>
            </a:endParaRPr>
          </a:p>
          <a:p>
            <a:r>
              <a:rPr lang="fi-FI" sz="1050" dirty="0">
                <a:solidFill>
                  <a:srgbClr val="A5A5A5">
                    <a:lumMod val="50000"/>
                  </a:srgbClr>
                </a:solidFill>
                <a:latin typeface="Segoe UI Light" panose="020B0502040204020203" pitchFamily="34" charset="0"/>
                <a:cs typeface="Segoe UI Light" panose="020B0502040204020203" pitchFamily="34" charset="0"/>
              </a:rPr>
              <a:t>To configure: </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Run gpedit.msc </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Go to Security Settings &gt; User Rights Assignment </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Lock pages in memory: Add account that has privileges to run sqlservr.exe</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Log out &amp; log in</a:t>
            </a:r>
            <a:endParaRPr lang="fi-FI" sz="1050" dirty="0"/>
          </a:p>
        </p:txBody>
      </p:sp>
      <p:sp>
        <p:nvSpPr>
          <p:cNvPr id="11" name="Rectangle 10"/>
          <p:cNvSpPr/>
          <p:nvPr/>
        </p:nvSpPr>
        <p:spPr>
          <a:xfrm>
            <a:off x="2914649" y="3971379"/>
            <a:ext cx="2790825" cy="1177245"/>
          </a:xfrm>
          <a:prstGeom prst="rect">
            <a:avLst/>
          </a:prstGeom>
        </p:spPr>
        <p:txBody>
          <a:bodyPr wrap="square">
            <a:spAutoFit/>
          </a:bodyPr>
          <a:lstStyle/>
          <a:p>
            <a:r>
              <a:rPr lang="fi-FI" b="1" dirty="0">
                <a:solidFill>
                  <a:srgbClr val="A5A5A5">
                    <a:lumMod val="50000"/>
                  </a:srgbClr>
                </a:solidFill>
                <a:latin typeface="Segoe UI Light" panose="020B0502040204020203" pitchFamily="34" charset="0"/>
                <a:cs typeface="Segoe UI Light" panose="020B0502040204020203" pitchFamily="34" charset="0"/>
              </a:rPr>
              <a:t>May boost performance</a:t>
            </a:r>
          </a:p>
          <a:p>
            <a:endParaRPr lang="fi-FI" sz="1050" dirty="0">
              <a:solidFill>
                <a:srgbClr val="A5A5A5">
                  <a:lumMod val="50000"/>
                </a:srgbClr>
              </a:solidFill>
              <a:latin typeface="Segoe UI Light" panose="020B0502040204020203" pitchFamily="34" charset="0"/>
              <a:cs typeface="Segoe UI Light" panose="020B0502040204020203" pitchFamily="34" charset="0"/>
            </a:endParaRPr>
          </a:p>
          <a:p>
            <a:r>
              <a:rPr lang="fi-FI" sz="1050" dirty="0">
                <a:solidFill>
                  <a:srgbClr val="A5A5A5">
                    <a:lumMod val="50000"/>
                  </a:srgbClr>
                </a:solidFill>
                <a:latin typeface="Segoe UI Light" panose="020B0502040204020203" pitchFamily="34" charset="0"/>
                <a:cs typeface="Segoe UI Light" panose="020B0502040204020203" pitchFamily="34" charset="0"/>
              </a:rPr>
              <a:t>To configure: </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Right click server in Management Studio</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Select Advanced node</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Set Max Degree of Parallelism to 1</a:t>
            </a:r>
            <a:endParaRPr lang="fi-FI" sz="1050" dirty="0"/>
          </a:p>
        </p:txBody>
      </p:sp>
      <p:sp>
        <p:nvSpPr>
          <p:cNvPr id="12" name="Rectangle 11"/>
          <p:cNvSpPr/>
          <p:nvPr/>
        </p:nvSpPr>
        <p:spPr>
          <a:xfrm>
            <a:off x="5867399" y="3966890"/>
            <a:ext cx="2623457" cy="1823576"/>
          </a:xfrm>
          <a:prstGeom prst="rect">
            <a:avLst/>
          </a:prstGeom>
        </p:spPr>
        <p:txBody>
          <a:bodyPr wrap="square">
            <a:spAutoFit/>
          </a:bodyPr>
          <a:lstStyle/>
          <a:p>
            <a:r>
              <a:rPr lang="fi-FI" b="1" dirty="0">
                <a:solidFill>
                  <a:srgbClr val="A5A5A5">
                    <a:lumMod val="50000"/>
                  </a:srgbClr>
                </a:solidFill>
                <a:latin typeface="Segoe UI Light" panose="020B0502040204020203" pitchFamily="34" charset="0"/>
                <a:cs typeface="Segoe UI Light" panose="020B0502040204020203" pitchFamily="34" charset="0"/>
              </a:rPr>
              <a:t>Optimal memory settings</a:t>
            </a:r>
          </a:p>
          <a:p>
            <a:endParaRPr lang="fi-FI" sz="1050" dirty="0">
              <a:solidFill>
                <a:srgbClr val="A5A5A5">
                  <a:lumMod val="50000"/>
                </a:srgbClr>
              </a:solidFill>
              <a:latin typeface="Segoe UI Light" panose="020B0502040204020203" pitchFamily="34" charset="0"/>
              <a:cs typeface="Segoe UI Light" panose="020B0502040204020203" pitchFamily="34" charset="0"/>
            </a:endParaRPr>
          </a:p>
          <a:p>
            <a:r>
              <a:rPr lang="fi-FI" sz="1050" dirty="0">
                <a:solidFill>
                  <a:srgbClr val="A5A5A5">
                    <a:lumMod val="50000"/>
                  </a:srgbClr>
                </a:solidFill>
                <a:latin typeface="Segoe UI Light" panose="020B0502040204020203" pitchFamily="34" charset="0"/>
                <a:cs typeface="Segoe UI Light" panose="020B0502040204020203" pitchFamily="34" charset="0"/>
              </a:rPr>
              <a:t>To configure: </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Deduct 4 GB from current system memory</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Right click server in Management Studio</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Click Memory node</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Set max memory to (current RAM – 4GB)</a:t>
            </a:r>
            <a:endParaRPr lang="fi-FI" sz="1050" dirty="0"/>
          </a:p>
        </p:txBody>
      </p:sp>
      <p:sp>
        <p:nvSpPr>
          <p:cNvPr id="13" name="Rectangle 12"/>
          <p:cNvSpPr/>
          <p:nvPr/>
        </p:nvSpPr>
        <p:spPr>
          <a:xfrm>
            <a:off x="8562975" y="3966890"/>
            <a:ext cx="3120118" cy="1777410"/>
          </a:xfrm>
          <a:prstGeom prst="rect">
            <a:avLst/>
          </a:prstGeom>
        </p:spPr>
        <p:txBody>
          <a:bodyPr wrap="square">
            <a:spAutoFit/>
          </a:bodyPr>
          <a:lstStyle/>
          <a:p>
            <a:r>
              <a:rPr lang="fi-FI" b="1" dirty="0">
                <a:solidFill>
                  <a:srgbClr val="A5A5A5">
                    <a:lumMod val="50000"/>
                  </a:srgbClr>
                </a:solidFill>
                <a:latin typeface="Segoe UI Light" panose="020B0502040204020203" pitchFamily="34" charset="0"/>
                <a:cs typeface="Segoe UI Light" panose="020B0502040204020203" pitchFamily="34" charset="0"/>
              </a:rPr>
              <a:t>This has a substantial performance impact</a:t>
            </a:r>
          </a:p>
          <a:p>
            <a:endParaRPr lang="fi-FI" sz="1050" dirty="0">
              <a:solidFill>
                <a:srgbClr val="A5A5A5">
                  <a:lumMod val="50000"/>
                </a:srgbClr>
              </a:solidFill>
              <a:latin typeface="Segoe UI Light" panose="020B0502040204020203" pitchFamily="34" charset="0"/>
              <a:cs typeface="Segoe UI Light" panose="020B0502040204020203" pitchFamily="34" charset="0"/>
            </a:endParaRPr>
          </a:p>
          <a:p>
            <a:r>
              <a:rPr lang="fi-FI" sz="1050" dirty="0">
                <a:solidFill>
                  <a:srgbClr val="A5A5A5">
                    <a:lumMod val="50000"/>
                  </a:srgbClr>
                </a:solidFill>
                <a:latin typeface="Segoe UI Light" panose="020B0502040204020203" pitchFamily="34" charset="0"/>
                <a:cs typeface="Segoe UI Light" panose="020B0502040204020203" pitchFamily="34" charset="0"/>
              </a:rPr>
              <a:t>To configure: </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Open SQL Server Configuration Manager</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Select SQL Server Services</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Right click MSSQLSERVER and select Properties</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Add a new startup parameter: -T1118</a:t>
            </a:r>
          </a:p>
          <a:p>
            <a:pPr marL="228600" indent="-228600">
              <a:buAutoNum type="arabicParenR"/>
            </a:pPr>
            <a:r>
              <a:rPr lang="fi-FI" sz="1050" dirty="0">
                <a:solidFill>
                  <a:srgbClr val="A5A5A5">
                    <a:lumMod val="50000"/>
                  </a:srgbClr>
                </a:solidFill>
                <a:latin typeface="Segoe UI Light" panose="020B0502040204020203" pitchFamily="34" charset="0"/>
                <a:cs typeface="Segoe UI Light" panose="020B0502040204020203" pitchFamily="34" charset="0"/>
              </a:rPr>
              <a:t>Restart SQL Server service</a:t>
            </a:r>
            <a:endParaRPr lang="fi-FI" sz="1050" dirty="0"/>
          </a:p>
        </p:txBody>
      </p:sp>
    </p:spTree>
    <p:extLst>
      <p:ext uri="{BB962C8B-B14F-4D97-AF65-F5344CB8AC3E}">
        <p14:creationId xmlns:p14="http://schemas.microsoft.com/office/powerpoint/2010/main" val="346735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The road to High Availability &amp; Performance</a:t>
            </a:r>
          </a:p>
        </p:txBody>
      </p:sp>
      <p:sp>
        <p:nvSpPr>
          <p:cNvPr id="4" name="Text Placeholder 3"/>
          <p:cNvSpPr>
            <a:spLocks noGrp="1"/>
          </p:cNvSpPr>
          <p:nvPr>
            <p:ph type="body" sz="quarter" idx="10"/>
          </p:nvPr>
        </p:nvSpPr>
        <p:spPr/>
        <p:txBody>
          <a:bodyPr/>
          <a:lstStyle/>
          <a:p>
            <a:r>
              <a:rPr lang="fi-FI" dirty="0"/>
              <a:t>Configure SQL Server AlwaysOn Availability Groups</a:t>
            </a:r>
          </a:p>
          <a:p>
            <a:pPr lvl="1"/>
            <a:r>
              <a:rPr lang="fi-FI" dirty="0"/>
              <a:t>Guidance </a:t>
            </a:r>
            <a:r>
              <a:rPr lang="fi-FI" dirty="0">
                <a:hlinkClick r:id="rId2"/>
              </a:rPr>
              <a:t>https://technet.microsoft.com/en-us/library/jj715261.aspx</a:t>
            </a:r>
            <a:r>
              <a:rPr lang="fi-FI" dirty="0"/>
              <a:t> </a:t>
            </a:r>
          </a:p>
          <a:p>
            <a:endParaRPr lang="fi-FI" dirty="0"/>
          </a:p>
          <a:p>
            <a:r>
              <a:rPr lang="fi-FI" dirty="0"/>
              <a:t>Consider MinRole allocations and the need for MinRole</a:t>
            </a:r>
          </a:p>
          <a:p>
            <a:endParaRPr lang="fi-FI" dirty="0"/>
          </a:p>
          <a:p>
            <a:r>
              <a:rPr lang="fi-FI" dirty="0"/>
              <a:t>Configure Log Shipping for Disaster Recovery</a:t>
            </a:r>
          </a:p>
          <a:p>
            <a:pPr lvl="1"/>
            <a:r>
              <a:rPr lang="fi-FI" dirty="0"/>
              <a:t>Guidance </a:t>
            </a:r>
            <a:r>
              <a:rPr lang="en-US" u="sng" dirty="0">
                <a:hlinkClick r:id="rId3"/>
              </a:rPr>
              <a:t>http://technet.microsoft.com/en-us/library/ms190640.aspx</a:t>
            </a:r>
            <a:endParaRPr lang="fi-FI" dirty="0"/>
          </a:p>
        </p:txBody>
      </p:sp>
    </p:spTree>
    <p:extLst>
      <p:ext uri="{BB962C8B-B14F-4D97-AF65-F5344CB8AC3E}">
        <p14:creationId xmlns:p14="http://schemas.microsoft.com/office/powerpoint/2010/main" val="82399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The road to High Availability &amp; Performance</a:t>
            </a:r>
          </a:p>
        </p:txBody>
      </p:sp>
      <p:sp>
        <p:nvSpPr>
          <p:cNvPr id="4" name="Text Placeholder 3"/>
          <p:cNvSpPr>
            <a:spLocks noGrp="1"/>
          </p:cNvSpPr>
          <p:nvPr>
            <p:ph type="body" sz="quarter" idx="10"/>
          </p:nvPr>
        </p:nvSpPr>
        <p:spPr/>
        <p:txBody>
          <a:bodyPr/>
          <a:lstStyle/>
          <a:p>
            <a:r>
              <a:rPr lang="fi-FI" dirty="0" err="1"/>
              <a:t>Modify</a:t>
            </a:r>
            <a:r>
              <a:rPr lang="fi-FI" dirty="0"/>
              <a:t> Model and </a:t>
            </a:r>
            <a:r>
              <a:rPr lang="fi-FI" dirty="0" err="1"/>
              <a:t>Tempdb</a:t>
            </a:r>
            <a:r>
              <a:rPr lang="fi-FI" dirty="0"/>
              <a:t> settings</a:t>
            </a:r>
          </a:p>
          <a:p>
            <a:pPr lvl="1"/>
            <a:r>
              <a:rPr lang="fi-FI" dirty="0" err="1"/>
              <a:t>Increase</a:t>
            </a:r>
            <a:r>
              <a:rPr lang="fi-FI" dirty="0"/>
              <a:t> </a:t>
            </a:r>
            <a:r>
              <a:rPr lang="fi-FI" dirty="0" err="1"/>
              <a:t>initial</a:t>
            </a:r>
            <a:r>
              <a:rPr lang="fi-FI" dirty="0"/>
              <a:t> </a:t>
            </a:r>
            <a:r>
              <a:rPr lang="fi-FI" dirty="0" err="1"/>
              <a:t>size</a:t>
            </a:r>
            <a:endParaRPr lang="fi-FI" dirty="0"/>
          </a:p>
          <a:p>
            <a:pPr lvl="1"/>
            <a:r>
              <a:rPr lang="fi-FI" dirty="0" err="1"/>
              <a:t>Autogrowth</a:t>
            </a:r>
            <a:r>
              <a:rPr lang="fi-FI" dirty="0"/>
              <a:t> to MB, not % </a:t>
            </a:r>
            <a:r>
              <a:rPr lang="fi-FI" dirty="0" err="1"/>
              <a:t>based</a:t>
            </a:r>
            <a:r>
              <a:rPr lang="fi-FI" dirty="0"/>
              <a:t> </a:t>
            </a:r>
            <a:r>
              <a:rPr lang="fi-FI" dirty="0" err="1"/>
              <a:t>increments</a:t>
            </a:r>
            <a:endParaRPr lang="fi-FI" dirty="0"/>
          </a:p>
          <a:p>
            <a:endParaRPr lang="fi-FI" dirty="0"/>
          </a:p>
          <a:p>
            <a:r>
              <a:rPr lang="fi-FI" dirty="0"/>
              <a:t>For </a:t>
            </a:r>
            <a:r>
              <a:rPr lang="fi-FI" dirty="0" err="1"/>
              <a:t>Tempdb</a:t>
            </a:r>
            <a:r>
              <a:rPr lang="fi-FI" dirty="0"/>
              <a:t>, </a:t>
            </a:r>
            <a:r>
              <a:rPr lang="fi-FI" dirty="0" err="1"/>
              <a:t>use</a:t>
            </a:r>
            <a:r>
              <a:rPr lang="fi-FI" dirty="0"/>
              <a:t> </a:t>
            </a:r>
            <a:r>
              <a:rPr lang="fi-FI" dirty="0" err="1"/>
              <a:t>simple</a:t>
            </a:r>
            <a:r>
              <a:rPr lang="fi-FI" dirty="0"/>
              <a:t> </a:t>
            </a:r>
            <a:r>
              <a:rPr lang="fi-FI" dirty="0" err="1"/>
              <a:t>recovery</a:t>
            </a:r>
            <a:r>
              <a:rPr lang="fi-FI" dirty="0"/>
              <a:t> </a:t>
            </a:r>
            <a:r>
              <a:rPr lang="fi-FI" dirty="0" err="1"/>
              <a:t>model</a:t>
            </a:r>
            <a:endParaRPr lang="fi-FI" dirty="0"/>
          </a:p>
          <a:p>
            <a:pPr lvl="1"/>
            <a:r>
              <a:rPr lang="fi-FI" dirty="0" err="1"/>
              <a:t>Multiple</a:t>
            </a:r>
            <a:r>
              <a:rPr lang="fi-FI" dirty="0"/>
              <a:t> </a:t>
            </a:r>
            <a:r>
              <a:rPr lang="fi-FI" dirty="0" err="1"/>
              <a:t>tempdb</a:t>
            </a:r>
            <a:r>
              <a:rPr lang="fi-FI" dirty="0"/>
              <a:t> </a:t>
            </a:r>
            <a:r>
              <a:rPr lang="fi-FI" dirty="0" err="1"/>
              <a:t>files</a:t>
            </a:r>
            <a:r>
              <a:rPr lang="fi-FI" dirty="0"/>
              <a:t> on </a:t>
            </a:r>
            <a:r>
              <a:rPr lang="fi-FI" dirty="0" err="1"/>
              <a:t>multiple</a:t>
            </a:r>
            <a:r>
              <a:rPr lang="fi-FI" dirty="0"/>
              <a:t> </a:t>
            </a:r>
            <a:r>
              <a:rPr lang="fi-FI" dirty="0" err="1"/>
              <a:t>drives</a:t>
            </a:r>
            <a:endParaRPr lang="fi-FI" dirty="0"/>
          </a:p>
          <a:p>
            <a:endParaRPr lang="fi-FI" dirty="0"/>
          </a:p>
          <a:p>
            <a:r>
              <a:rPr lang="fi-FI" dirty="0" err="1"/>
              <a:t>Avoid</a:t>
            </a:r>
            <a:r>
              <a:rPr lang="fi-FI" dirty="0"/>
              <a:t> </a:t>
            </a:r>
            <a:r>
              <a:rPr lang="fi-FI" dirty="0" err="1"/>
              <a:t>using</a:t>
            </a:r>
            <a:r>
              <a:rPr lang="fi-FI" dirty="0"/>
              <a:t> auto </a:t>
            </a:r>
            <a:r>
              <a:rPr lang="fi-FI" dirty="0" err="1"/>
              <a:t>shrinking</a:t>
            </a:r>
            <a:r>
              <a:rPr lang="fi-FI" dirty="0"/>
              <a:t> for </a:t>
            </a:r>
            <a:r>
              <a:rPr lang="fi-FI" dirty="0" err="1"/>
              <a:t>databases</a:t>
            </a:r>
            <a:endParaRPr lang="fi-FI" dirty="0"/>
          </a:p>
          <a:p>
            <a:endParaRPr lang="fi-FI" dirty="0"/>
          </a:p>
        </p:txBody>
      </p:sp>
    </p:spTree>
    <p:extLst>
      <p:ext uri="{BB962C8B-B14F-4D97-AF65-F5344CB8AC3E}">
        <p14:creationId xmlns:p14="http://schemas.microsoft.com/office/powerpoint/2010/main" val="138292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The road to High Availability &amp; Performance</a:t>
            </a:r>
          </a:p>
        </p:txBody>
      </p:sp>
      <p:sp>
        <p:nvSpPr>
          <p:cNvPr id="4" name="Text Placeholder 3"/>
          <p:cNvSpPr>
            <a:spLocks noGrp="1"/>
          </p:cNvSpPr>
          <p:nvPr>
            <p:ph type="body" sz="quarter" idx="10"/>
          </p:nvPr>
        </p:nvSpPr>
        <p:spPr/>
        <p:txBody>
          <a:bodyPr/>
          <a:lstStyle/>
          <a:p>
            <a:r>
              <a:rPr lang="fi-FI" dirty="0"/>
              <a:t>Configure HTTP Compression for Static and Dynamic Content in IIS</a:t>
            </a:r>
          </a:p>
          <a:p>
            <a:pPr marL="914400" lvl="2" indent="0">
              <a:buNone/>
            </a:pPr>
            <a:r>
              <a:rPr lang="en-US" b="1" dirty="0" err="1"/>
              <a:t>appcmd</a:t>
            </a:r>
            <a:r>
              <a:rPr lang="en-US" b="1" dirty="0"/>
              <a:t> set </a:t>
            </a:r>
            <a:r>
              <a:rPr lang="en-US" b="1" dirty="0" err="1"/>
              <a:t>config</a:t>
            </a:r>
            <a:r>
              <a:rPr lang="en-US" b="1" dirty="0"/>
              <a:t> /</a:t>
            </a:r>
            <a:r>
              <a:rPr lang="en-US" b="1" dirty="0" err="1"/>
              <a:t>section:urlCompression</a:t>
            </a:r>
            <a:r>
              <a:rPr lang="en-US" b="1" dirty="0"/>
              <a:t> /</a:t>
            </a:r>
            <a:r>
              <a:rPr lang="en-US" b="1" dirty="0" err="1"/>
              <a:t>doStaticCompression:True</a:t>
            </a:r>
            <a:endParaRPr lang="fi-FI" b="1" dirty="0"/>
          </a:p>
          <a:p>
            <a:pPr marL="914400" lvl="2" indent="0">
              <a:buNone/>
            </a:pPr>
            <a:r>
              <a:rPr lang="en-US" b="1" dirty="0" err="1"/>
              <a:t>appcmd</a:t>
            </a:r>
            <a:r>
              <a:rPr lang="en-US" b="1" dirty="0"/>
              <a:t> set </a:t>
            </a:r>
            <a:r>
              <a:rPr lang="en-US" b="1" dirty="0" err="1"/>
              <a:t>config</a:t>
            </a:r>
            <a:r>
              <a:rPr lang="en-US" b="1" dirty="0"/>
              <a:t> /</a:t>
            </a:r>
            <a:r>
              <a:rPr lang="en-US" b="1" dirty="0" err="1"/>
              <a:t>section:urlCompression</a:t>
            </a:r>
            <a:r>
              <a:rPr lang="en-US" b="1" dirty="0"/>
              <a:t> /</a:t>
            </a:r>
            <a:r>
              <a:rPr lang="en-US" b="1" dirty="0" err="1"/>
              <a:t>doDynamicCompression:True</a:t>
            </a:r>
            <a:endParaRPr lang="en-US" b="1" dirty="0"/>
          </a:p>
          <a:p>
            <a:r>
              <a:rPr lang="en-US" dirty="0"/>
              <a:t>Configure Distributed Cache</a:t>
            </a:r>
          </a:p>
          <a:p>
            <a:pPr marL="914400" lvl="2" indent="-571500">
              <a:spcBef>
                <a:spcPts val="1000"/>
              </a:spcBef>
              <a:buSzPct val="90000"/>
            </a:pPr>
            <a:r>
              <a:rPr lang="en-US" dirty="0"/>
              <a:t>Memory allocation to “current OS memory - 2 GB divided by 2 = cache allocation size</a:t>
            </a:r>
          </a:p>
          <a:p>
            <a:pPr lvl="2"/>
            <a:r>
              <a:rPr lang="en-US" dirty="0">
                <a:hlinkClick r:id="rId2"/>
              </a:rPr>
              <a:t>https://technet.microsoft.com/en-us/library/jj219613.aspx#memory</a:t>
            </a:r>
            <a:r>
              <a:rPr lang="en-US" dirty="0"/>
              <a:t> </a:t>
            </a:r>
          </a:p>
          <a:p>
            <a:pPr lvl="1"/>
            <a:r>
              <a:rPr lang="fi-FI" dirty="0"/>
              <a:t>Verify that Background Garbage Collection is enabled</a:t>
            </a:r>
          </a:p>
          <a:p>
            <a:pPr marL="914400" lvl="2" indent="0">
              <a:buNone/>
            </a:pPr>
            <a:r>
              <a:rPr lang="en-US" i="1" dirty="0"/>
              <a:t>&lt;</a:t>
            </a:r>
            <a:r>
              <a:rPr lang="en-US" i="1" dirty="0" err="1"/>
              <a:t>appSettings</a:t>
            </a:r>
            <a:r>
              <a:rPr lang="en-US" i="1" dirty="0"/>
              <a:t>&gt;&lt;add key="</a:t>
            </a:r>
            <a:r>
              <a:rPr lang="en-US" i="1" dirty="0" err="1"/>
              <a:t>backgroundGC</a:t>
            </a:r>
            <a:r>
              <a:rPr lang="en-US" i="1" dirty="0"/>
              <a:t>" value="true"/&gt;&lt;/</a:t>
            </a:r>
            <a:r>
              <a:rPr lang="en-US" i="1" dirty="0" err="1"/>
              <a:t>appSettings</a:t>
            </a:r>
            <a:r>
              <a:rPr lang="en-US" i="1" dirty="0"/>
              <a:t>&gt;</a:t>
            </a:r>
            <a:endParaRPr lang="fi-FI" i="1" dirty="0"/>
          </a:p>
          <a:p>
            <a:pPr lvl="1"/>
            <a:r>
              <a:rPr lang="en-US" dirty="0"/>
              <a:t>Set Content App Pool permission</a:t>
            </a:r>
          </a:p>
          <a:p>
            <a:pPr marL="914400" lvl="2" indent="0">
              <a:buNone/>
            </a:pPr>
            <a:r>
              <a:rPr lang="en-US" i="1" dirty="0"/>
              <a:t>Grant-</a:t>
            </a:r>
            <a:r>
              <a:rPr lang="en-US" i="1" dirty="0" err="1"/>
              <a:t>CacheAllowedClientAccount</a:t>
            </a:r>
            <a:r>
              <a:rPr lang="en-US" i="1" dirty="0"/>
              <a:t> –Account “DOMAIN\</a:t>
            </a:r>
            <a:r>
              <a:rPr lang="en-US" i="1" dirty="0" err="1"/>
              <a:t>SP_AppPool</a:t>
            </a:r>
            <a:r>
              <a:rPr lang="en-US" i="1" dirty="0"/>
              <a:t>”</a:t>
            </a:r>
            <a:endParaRPr lang="fi-FI" i="1" dirty="0"/>
          </a:p>
          <a:p>
            <a:pPr lvl="2"/>
            <a:endParaRPr lang="fi-FI" dirty="0"/>
          </a:p>
          <a:p>
            <a:pPr lvl="2"/>
            <a:endParaRPr lang="fi-FI" dirty="0"/>
          </a:p>
          <a:p>
            <a:pPr lvl="2"/>
            <a:endParaRPr lang="fi-FI" dirty="0"/>
          </a:p>
        </p:txBody>
      </p:sp>
    </p:spTree>
    <p:extLst>
      <p:ext uri="{BB962C8B-B14F-4D97-AF65-F5344CB8AC3E}">
        <p14:creationId xmlns:p14="http://schemas.microsoft.com/office/powerpoint/2010/main" val="247079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78463" y="4130949"/>
            <a:ext cx="6925642" cy="1438476"/>
          </a:xfrm>
          <a:prstGeom prst="rect">
            <a:avLst/>
          </a:prstGeom>
          <a:ln>
            <a:solidFill>
              <a:schemeClr val="tx1"/>
            </a:solidFill>
          </a:ln>
        </p:spPr>
      </p:pic>
      <p:sp>
        <p:nvSpPr>
          <p:cNvPr id="2" name="Title 1"/>
          <p:cNvSpPr>
            <a:spLocks noGrp="1"/>
          </p:cNvSpPr>
          <p:nvPr>
            <p:ph type="title"/>
          </p:nvPr>
        </p:nvSpPr>
        <p:spPr/>
        <p:txBody>
          <a:bodyPr/>
          <a:lstStyle/>
          <a:p>
            <a:r>
              <a:rPr lang="fi-FI" dirty="0"/>
              <a:t>Data deduplication with SharePoint 2016</a:t>
            </a:r>
          </a:p>
        </p:txBody>
      </p:sp>
      <p:sp>
        <p:nvSpPr>
          <p:cNvPr id="3" name="Text Placeholder 2"/>
          <p:cNvSpPr>
            <a:spLocks noGrp="1"/>
          </p:cNvSpPr>
          <p:nvPr>
            <p:ph type="body" sz="quarter" idx="10"/>
          </p:nvPr>
        </p:nvSpPr>
        <p:spPr/>
        <p:txBody>
          <a:bodyPr/>
          <a:lstStyle/>
          <a:p>
            <a:r>
              <a:rPr lang="fi-FI" dirty="0"/>
              <a:t>Windows Server 2016 TP4 (and newer) support </a:t>
            </a:r>
            <a:r>
              <a:rPr lang="fi-FI" i="1" dirty="0"/>
              <a:t>data deduplication </a:t>
            </a:r>
            <a:r>
              <a:rPr lang="fi-FI" dirty="0"/>
              <a:t>with Hyper-V role</a:t>
            </a:r>
          </a:p>
          <a:p>
            <a:pPr marL="457200" lvl="1" indent="0">
              <a:buNone/>
            </a:pPr>
            <a:endParaRPr lang="fi-FI" dirty="0"/>
          </a:p>
          <a:p>
            <a:pPr lvl="1"/>
            <a:endParaRPr lang="fi-FI" dirty="0"/>
          </a:p>
        </p:txBody>
      </p:sp>
      <p:pic>
        <p:nvPicPr>
          <p:cNvPr id="4" name="Picture 3"/>
          <p:cNvPicPr>
            <a:picLocks noChangeAspect="1"/>
          </p:cNvPicPr>
          <p:nvPr/>
        </p:nvPicPr>
        <p:blipFill>
          <a:blip r:embed="rId3"/>
          <a:stretch>
            <a:fillRect/>
          </a:stretch>
        </p:blipFill>
        <p:spPr>
          <a:xfrm>
            <a:off x="278463" y="2289740"/>
            <a:ext cx="6916115" cy="1448002"/>
          </a:xfrm>
          <a:prstGeom prst="rect">
            <a:avLst/>
          </a:prstGeom>
          <a:ln>
            <a:solidFill>
              <a:schemeClr val="tx1"/>
            </a:solidFill>
          </a:ln>
        </p:spPr>
      </p:pic>
      <p:sp>
        <p:nvSpPr>
          <p:cNvPr id="5" name="Rectangle 4"/>
          <p:cNvSpPr/>
          <p:nvPr/>
        </p:nvSpPr>
        <p:spPr>
          <a:xfrm>
            <a:off x="4890407" y="2171700"/>
            <a:ext cx="1085850" cy="16736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Rectangle 6"/>
          <p:cNvSpPr/>
          <p:nvPr/>
        </p:nvSpPr>
        <p:spPr>
          <a:xfrm>
            <a:off x="4716235" y="4072148"/>
            <a:ext cx="1085850" cy="15560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9" name="Picture 8"/>
          <p:cNvPicPr>
            <a:picLocks noChangeAspect="1"/>
          </p:cNvPicPr>
          <p:nvPr/>
        </p:nvPicPr>
        <p:blipFill>
          <a:blip r:embed="rId4"/>
          <a:stretch>
            <a:fillRect/>
          </a:stretch>
        </p:blipFill>
        <p:spPr>
          <a:xfrm>
            <a:off x="7787807" y="1839867"/>
            <a:ext cx="3458058" cy="4582164"/>
          </a:xfrm>
          <a:prstGeom prst="rect">
            <a:avLst/>
          </a:prstGeom>
        </p:spPr>
      </p:pic>
      <p:sp>
        <p:nvSpPr>
          <p:cNvPr id="10" name="Rectangle 9"/>
          <p:cNvSpPr/>
          <p:nvPr/>
        </p:nvSpPr>
        <p:spPr>
          <a:xfrm>
            <a:off x="7942049" y="3429001"/>
            <a:ext cx="2728672" cy="8082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57908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4979987" y="220728"/>
            <a:ext cx="3025776" cy="1499915"/>
          </a:xfrm>
        </p:spPr>
        <p:txBody>
          <a:bodyPr anchor="ctr"/>
          <a:lstStyle/>
          <a:p>
            <a:pPr marL="0" indent="0" algn="ctr">
              <a:buNone/>
            </a:pPr>
            <a:r>
              <a:rPr lang="fi-FI" sz="8000" dirty="0"/>
              <a:t>1991 </a:t>
            </a:r>
          </a:p>
        </p:txBody>
      </p:sp>
      <p:pic>
        <p:nvPicPr>
          <p:cNvPr id="3074" name="Picture 2" descr="http://www.garethjmsaunders.co.uk/pc/images/hardware/compaq386sx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1984375"/>
            <a:ext cx="2862696" cy="24860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port.usr.com/support/5668d/5668d-ug/messagemod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875" y="1984375"/>
            <a:ext cx="3683001" cy="24860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geekytechguy.net/pub/etg4341/images/telemate/telemate_DialingDirectory1_Add_Darkside_BBS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579" y="1984375"/>
            <a:ext cx="3991157" cy="249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SharePoint and Resilient File System</a:t>
            </a:r>
          </a:p>
        </p:txBody>
      </p:sp>
      <p:sp>
        <p:nvSpPr>
          <p:cNvPr id="5" name="Text Placeholder 4"/>
          <p:cNvSpPr>
            <a:spLocks noGrp="1"/>
          </p:cNvSpPr>
          <p:nvPr>
            <p:ph type="body" sz="quarter" idx="10"/>
          </p:nvPr>
        </p:nvSpPr>
        <p:spPr/>
        <p:txBody>
          <a:bodyPr/>
          <a:lstStyle/>
          <a:p>
            <a:r>
              <a:rPr lang="fi-FI" dirty="0"/>
              <a:t>Resilient File System, supported since Windows Server 2012</a:t>
            </a:r>
          </a:p>
          <a:p>
            <a:r>
              <a:rPr lang="fi-FI" dirty="0"/>
              <a:t>Maximizes data availability</a:t>
            </a:r>
          </a:p>
          <a:p>
            <a:pPr lvl="1"/>
            <a:r>
              <a:rPr lang="fi-FI" dirty="0"/>
              <a:t>Automatic correction from corruption (with Storage Spaces)</a:t>
            </a:r>
          </a:p>
          <a:p>
            <a:pPr lvl="1"/>
            <a:r>
              <a:rPr lang="fi-FI" dirty="0"/>
              <a:t>Optimized for high scalability</a:t>
            </a:r>
          </a:p>
          <a:p>
            <a:r>
              <a:rPr lang="fi-FI" dirty="0"/>
              <a:t>Available also on Windows 8.1 and Windows 10 </a:t>
            </a:r>
          </a:p>
          <a:p>
            <a:pPr lvl="1"/>
            <a:r>
              <a:rPr lang="fi-FI" dirty="0"/>
              <a:t>See </a:t>
            </a:r>
            <a:r>
              <a:rPr lang="fi-FI" dirty="0">
                <a:hlinkClick r:id="rId2"/>
              </a:rPr>
              <a:t>here </a:t>
            </a:r>
            <a:r>
              <a:rPr lang="fi-FI" dirty="0"/>
              <a:t>for administrative guidance</a:t>
            </a:r>
          </a:p>
          <a:p>
            <a:r>
              <a:rPr lang="fi-FI" dirty="0"/>
              <a:t>System cannot boot from ReFS </a:t>
            </a:r>
            <a:r>
              <a:rPr lang="fi-FI" dirty="0">
                <a:sym typeface="Wingdings" panose="05000000000000000000" pitchFamily="2" charset="2"/>
              </a:rPr>
              <a:t> a good candidate for everything else (logs, backups, search)</a:t>
            </a:r>
          </a:p>
          <a:p>
            <a:pPr lvl="1"/>
            <a:r>
              <a:rPr lang="fi-FI" dirty="0">
                <a:sym typeface="Wingdings" panose="05000000000000000000" pitchFamily="2" charset="2"/>
              </a:rPr>
              <a:t>Not ideal for SQL databases, as DBCC CHECKDB cannot be executed online</a:t>
            </a:r>
            <a:endParaRPr lang="fi-FI" dirty="0"/>
          </a:p>
        </p:txBody>
      </p:sp>
    </p:spTree>
    <p:extLst>
      <p:ext uri="{BB962C8B-B14F-4D97-AF65-F5344CB8AC3E}">
        <p14:creationId xmlns:p14="http://schemas.microsoft.com/office/powerpoint/2010/main" val="2309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Enabling ReFS</a:t>
            </a:r>
          </a:p>
        </p:txBody>
      </p:sp>
      <p:sp>
        <p:nvSpPr>
          <p:cNvPr id="5" name="Text Placeholder 4"/>
          <p:cNvSpPr>
            <a:spLocks noGrp="1"/>
          </p:cNvSpPr>
          <p:nvPr>
            <p:ph type="body" sz="quarter" idx="10"/>
          </p:nvPr>
        </p:nvSpPr>
        <p:spPr>
          <a:xfrm>
            <a:off x="136525" y="1024209"/>
            <a:ext cx="6950075" cy="5427067"/>
          </a:xfrm>
        </p:spPr>
        <p:txBody>
          <a:bodyPr/>
          <a:lstStyle/>
          <a:p>
            <a:r>
              <a:rPr lang="fi-FI" b="1" dirty="0"/>
              <a:t>Add a registry key</a:t>
            </a:r>
          </a:p>
          <a:p>
            <a:pPr marL="457200" lvl="1" indent="0">
              <a:buNone/>
            </a:pPr>
            <a:r>
              <a:rPr lang="fi-FI" sz="2800" dirty="0"/>
              <a:t>HKEY_LOCAL_MACHINE\SYSTEM\CurrentControlSet\Control\MiniNT</a:t>
            </a:r>
          </a:p>
          <a:p>
            <a:pPr marL="457200" lvl="1" indent="0">
              <a:buNone/>
            </a:pPr>
            <a:r>
              <a:rPr lang="fi-FI" sz="2000" dirty="0"/>
              <a:t>AllowRefsFormatOverNonmirrorVolume (DWORD): 1</a:t>
            </a:r>
          </a:p>
          <a:p>
            <a:pPr marL="457200" lvl="1" indent="0">
              <a:buNone/>
            </a:pPr>
            <a:endParaRPr lang="fi-FI" sz="2000" dirty="0"/>
          </a:p>
          <a:p>
            <a:r>
              <a:rPr lang="fi-FI" dirty="0"/>
              <a:t>Reboot</a:t>
            </a:r>
          </a:p>
          <a:p>
            <a:endParaRPr lang="fi-FI" dirty="0"/>
          </a:p>
          <a:p>
            <a:r>
              <a:rPr lang="fi-FI" dirty="0"/>
              <a:t>Use </a:t>
            </a:r>
            <a:r>
              <a:rPr lang="fi-FI" b="1" dirty="0"/>
              <a:t>DiskPart </a:t>
            </a:r>
            <a:r>
              <a:rPr lang="fi-FI" dirty="0"/>
              <a:t>to format disk for ReFS</a:t>
            </a:r>
          </a:p>
          <a:p>
            <a:pPr marL="457200" lvl="1" indent="0">
              <a:buNone/>
            </a:pPr>
            <a:endParaRPr lang="fi-FI" sz="2800" dirty="0"/>
          </a:p>
          <a:p>
            <a:pPr marL="457200" lvl="1" indent="0">
              <a:buNone/>
            </a:pPr>
            <a:endParaRPr lang="fi-FI" sz="2800" dirty="0"/>
          </a:p>
        </p:txBody>
      </p:sp>
      <p:pic>
        <p:nvPicPr>
          <p:cNvPr id="6" name="Picture 5"/>
          <p:cNvPicPr>
            <a:picLocks noChangeAspect="1"/>
          </p:cNvPicPr>
          <p:nvPr/>
        </p:nvPicPr>
        <p:blipFill>
          <a:blip r:embed="rId2"/>
          <a:stretch>
            <a:fillRect/>
          </a:stretch>
        </p:blipFill>
        <p:spPr>
          <a:xfrm>
            <a:off x="7086600" y="1024209"/>
            <a:ext cx="4759126" cy="4402191"/>
          </a:xfrm>
          <a:prstGeom prst="rect">
            <a:avLst/>
          </a:prstGeom>
        </p:spPr>
      </p:pic>
    </p:spTree>
    <p:extLst>
      <p:ext uri="{BB962C8B-B14F-4D97-AF65-F5344CB8AC3E}">
        <p14:creationId xmlns:p14="http://schemas.microsoft.com/office/powerpoint/2010/main" val="118073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156168"/>
            <a:ext cx="12192000" cy="43650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Title 2"/>
          <p:cNvSpPr>
            <a:spLocks noGrp="1"/>
          </p:cNvSpPr>
          <p:nvPr>
            <p:ph type="title"/>
          </p:nvPr>
        </p:nvSpPr>
        <p:spPr>
          <a:xfrm>
            <a:off x="164286" y="238451"/>
            <a:ext cx="11269695" cy="993190"/>
          </a:xfrm>
        </p:spPr>
        <p:txBody>
          <a:bodyPr/>
          <a:lstStyle/>
          <a:p>
            <a:r>
              <a:rPr lang="fi-FI" dirty="0" err="1"/>
              <a:t>Recap</a:t>
            </a:r>
            <a:endParaRPr lang="fi-FI" dirty="0"/>
          </a:p>
        </p:txBody>
      </p:sp>
      <p:sp>
        <p:nvSpPr>
          <p:cNvPr id="4" name="Title 2"/>
          <p:cNvSpPr txBox="1">
            <a:spLocks/>
          </p:cNvSpPr>
          <p:nvPr/>
        </p:nvSpPr>
        <p:spPr>
          <a:xfrm>
            <a:off x="164286" y="1311240"/>
            <a:ext cx="11269695" cy="993190"/>
          </a:xfrm>
        </p:spPr>
        <p:txBody>
          <a:bodyPr anchor="t">
            <a:norm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fi-FI" sz="3600" dirty="0"/>
              <a:t>MinRole gives a lot, but also demands quite a lot</a:t>
            </a:r>
          </a:p>
        </p:txBody>
      </p:sp>
      <p:sp>
        <p:nvSpPr>
          <p:cNvPr id="5" name="Title 2"/>
          <p:cNvSpPr txBox="1">
            <a:spLocks/>
          </p:cNvSpPr>
          <p:nvPr/>
        </p:nvSpPr>
        <p:spPr>
          <a:xfrm>
            <a:off x="164286" y="2304430"/>
            <a:ext cx="11269695" cy="993190"/>
          </a:xfrm>
        </p:spPr>
        <p:txBody>
          <a:bodyPr anchor="t">
            <a:norm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fi-FI" sz="3600" dirty="0" err="1"/>
              <a:t>Optimize</a:t>
            </a:r>
            <a:r>
              <a:rPr lang="fi-FI" sz="3600" dirty="0"/>
              <a:t> SQL Server and Distributed Cache</a:t>
            </a:r>
          </a:p>
        </p:txBody>
      </p:sp>
      <p:sp>
        <p:nvSpPr>
          <p:cNvPr id="6" name="Title 2"/>
          <p:cNvSpPr txBox="1">
            <a:spLocks/>
          </p:cNvSpPr>
          <p:nvPr/>
        </p:nvSpPr>
        <p:spPr>
          <a:xfrm>
            <a:off x="164285" y="3363066"/>
            <a:ext cx="11269695" cy="993190"/>
          </a:xfrm>
        </p:spPr>
        <p:txBody>
          <a:bodyPr anchor="t">
            <a:norm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fi-FI" sz="3600" dirty="0" err="1"/>
              <a:t>Deploy</a:t>
            </a:r>
            <a:r>
              <a:rPr lang="fi-FI" sz="3600" dirty="0"/>
              <a:t> </a:t>
            </a:r>
            <a:r>
              <a:rPr lang="fi-FI" sz="3600" dirty="0" err="1"/>
              <a:t>using</a:t>
            </a:r>
            <a:r>
              <a:rPr lang="fi-FI" sz="3600" dirty="0"/>
              <a:t> AutoSPInstaller</a:t>
            </a:r>
          </a:p>
        </p:txBody>
      </p:sp>
      <p:sp>
        <p:nvSpPr>
          <p:cNvPr id="7" name="Title 2"/>
          <p:cNvSpPr txBox="1">
            <a:spLocks/>
          </p:cNvSpPr>
          <p:nvPr/>
        </p:nvSpPr>
        <p:spPr>
          <a:xfrm>
            <a:off x="164285" y="4421702"/>
            <a:ext cx="11269695" cy="993190"/>
          </a:xfrm>
        </p:spPr>
        <p:txBody>
          <a:bodyPr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fi-FI" sz="3600" dirty="0"/>
              <a:t>Zero Downtime Patching is costly but achievable</a:t>
            </a:r>
          </a:p>
        </p:txBody>
      </p:sp>
    </p:spTree>
    <p:extLst>
      <p:ext uri="{BB962C8B-B14F-4D97-AF65-F5344CB8AC3E}">
        <p14:creationId xmlns:p14="http://schemas.microsoft.com/office/powerpoint/2010/main" val="178411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132868" y="3886201"/>
            <a:ext cx="5869027" cy="2710071"/>
          </a:xfrm>
          <a:prstGeom prst="rect">
            <a:avLst/>
          </a:prstGeom>
        </p:spPr>
      </p:pic>
      <p:grpSp>
        <p:nvGrpSpPr>
          <p:cNvPr id="14" name="Grupo 13"/>
          <p:cNvGrpSpPr/>
          <p:nvPr/>
        </p:nvGrpSpPr>
        <p:grpSpPr>
          <a:xfrm>
            <a:off x="6109670" y="1027043"/>
            <a:ext cx="5639205" cy="5830956"/>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Marcador de texto 1"/>
          <p:cNvSpPr>
            <a:spLocks noGrp="1"/>
          </p:cNvSpPr>
          <p:nvPr>
            <p:ph type="body" sz="quarter" idx="10"/>
          </p:nvPr>
        </p:nvSpPr>
        <p:spPr>
          <a:xfrm>
            <a:off x="519249" y="976500"/>
            <a:ext cx="4947273" cy="3423221"/>
          </a:xfrm>
        </p:spPr>
        <p:txBody>
          <a:bodyPr/>
          <a:lstStyle/>
          <a:p>
            <a:r>
              <a:rPr lang="en-US" sz="2400" dirty="0"/>
              <a:t>Please, fill your </a:t>
            </a:r>
            <a:r>
              <a:rPr lang="en-US" sz="2400" b="1" dirty="0"/>
              <a:t>SPS Madrid passport </a:t>
            </a:r>
            <a:r>
              <a:rPr lang="en-US" sz="2400" dirty="0"/>
              <a:t>if you want to participate.</a:t>
            </a:r>
          </a:p>
          <a:p>
            <a:r>
              <a:rPr lang="en-US" sz="2400" dirty="0"/>
              <a:t>You must get signature from sponsors and complete the poll.</a:t>
            </a:r>
          </a:p>
          <a:p>
            <a:r>
              <a:rPr lang="en-US" sz="2400" dirty="0"/>
              <a:t>Give us the passport at 6:00 PM in the Auditorium room.</a:t>
            </a:r>
          </a:p>
          <a:p>
            <a:r>
              <a:rPr lang="en-US" sz="2400" dirty="0"/>
              <a:t>You can win one Sphero BB-8 or a mini drone:</a:t>
            </a:r>
          </a:p>
        </p:txBody>
      </p:sp>
    </p:spTree>
    <p:extLst>
      <p:ext uri="{BB962C8B-B14F-4D97-AF65-F5344CB8AC3E}">
        <p14:creationId xmlns:p14="http://schemas.microsoft.com/office/powerpoint/2010/main" val="184638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a:xfrm>
            <a:off x="2362200" y="373370"/>
            <a:ext cx="8674396" cy="1423545"/>
          </a:xfrm>
        </p:spPr>
        <p:txBody>
          <a:bodyPr>
            <a:noAutofit/>
          </a:bodyPr>
          <a:lstStyle/>
          <a:p>
            <a:pPr algn="ctr"/>
            <a:r>
              <a:rPr lang="fi-FI" sz="8800" dirty="0"/>
              <a:t>My Spanish skills</a:t>
            </a:r>
            <a:endParaRPr lang="fi-FI" sz="16600" dirty="0"/>
          </a:p>
        </p:txBody>
      </p:sp>
      <p:sp>
        <p:nvSpPr>
          <p:cNvPr id="5" name="Title 3"/>
          <p:cNvSpPr txBox="1">
            <a:spLocks/>
          </p:cNvSpPr>
          <p:nvPr/>
        </p:nvSpPr>
        <p:spPr>
          <a:xfrm>
            <a:off x="3976801" y="5285696"/>
            <a:ext cx="8018983" cy="11858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algn="ctr"/>
            <a:r>
              <a:rPr lang="fi-FI" sz="7200" dirty="0">
                <a:latin typeface="Verdana" panose="020B0604030504040204" pitchFamily="34" charset="0"/>
                <a:ea typeface="Verdana" panose="020B0604030504040204" pitchFamily="34" charset="0"/>
                <a:cs typeface="Verdana" panose="020B0604030504040204" pitchFamily="34" charset="0"/>
              </a:rPr>
              <a:t>La cucaracha</a:t>
            </a:r>
            <a:endParaRPr lang="fi-FI" sz="11500" dirty="0">
              <a:latin typeface="Verdana" panose="020B0604030504040204" pitchFamily="34" charset="0"/>
              <a:ea typeface="Verdana" panose="020B0604030504040204" pitchFamily="34" charset="0"/>
              <a:cs typeface="Verdana" panose="020B0604030504040204" pitchFamily="34" charset="0"/>
            </a:endParaRPr>
          </a:p>
        </p:txBody>
      </p:sp>
      <p:pic>
        <p:nvPicPr>
          <p:cNvPr id="1026" name="Picture 2" descr="https://www.duolingo.com/images/illustrations/owl-happy@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19" y="0"/>
            <a:ext cx="2131081" cy="230156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p:cNvSpPr txBox="1">
            <a:spLocks/>
          </p:cNvSpPr>
          <p:nvPr/>
        </p:nvSpPr>
        <p:spPr>
          <a:xfrm>
            <a:off x="357302" y="2799670"/>
            <a:ext cx="5710124" cy="123892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algn="ctr"/>
            <a:r>
              <a:rPr lang="fi-FI" sz="6000" dirty="0">
                <a:latin typeface="Verdana" panose="020B0604030504040204" pitchFamily="34" charset="0"/>
                <a:ea typeface="Verdana" panose="020B0604030504040204" pitchFamily="34" charset="0"/>
                <a:cs typeface="Verdana" panose="020B0604030504040204" pitchFamily="34" charset="0"/>
              </a:rPr>
              <a:t>Ella come la manzana</a:t>
            </a:r>
            <a:endParaRPr lang="fi-FI" sz="8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3686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i-FI" dirty="0"/>
              <a:t>Architecture</a:t>
            </a:r>
          </a:p>
        </p:txBody>
      </p:sp>
    </p:spTree>
    <p:extLst>
      <p:ext uri="{BB962C8B-B14F-4D97-AF65-F5344CB8AC3E}">
        <p14:creationId xmlns:p14="http://schemas.microsoft.com/office/powerpoint/2010/main" val="49288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i-FI" dirty="0"/>
              <a:t>Hardware requirements for SharePoint 2016</a:t>
            </a:r>
            <a:endParaRPr lang="en-US" dirty="0"/>
          </a:p>
        </p:txBody>
      </p:sp>
      <p:sp>
        <p:nvSpPr>
          <p:cNvPr id="5" name="Text Placeholder 4"/>
          <p:cNvSpPr>
            <a:spLocks noGrp="1"/>
          </p:cNvSpPr>
          <p:nvPr>
            <p:ph type="body" sz="quarter" idx="10"/>
          </p:nvPr>
        </p:nvSpPr>
        <p:spPr>
          <a:xfrm>
            <a:off x="136797" y="1071835"/>
            <a:ext cx="11939588" cy="1671366"/>
          </a:xfrm>
        </p:spPr>
        <p:txBody>
          <a:bodyPr/>
          <a:lstStyle/>
          <a:p>
            <a:r>
              <a:rPr lang="fi-FI" dirty="0"/>
              <a:t>Physical servers must be in the same network</a:t>
            </a:r>
          </a:p>
          <a:p>
            <a:pPr lvl="1"/>
            <a:r>
              <a:rPr lang="fi-FI" i="1" dirty="0"/>
              <a:t>Stretched farm</a:t>
            </a:r>
            <a:r>
              <a:rPr lang="fi-FI" dirty="0"/>
              <a:t> is supported with &lt;1ms intra-latency and 1 Gbps Ethernet connections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16987631"/>
              </p:ext>
            </p:extLst>
          </p:nvPr>
        </p:nvGraphicFramePr>
        <p:xfrm>
          <a:off x="322540" y="2892752"/>
          <a:ext cx="11526560" cy="3090151"/>
        </p:xfrm>
        <a:graphic>
          <a:graphicData uri="http://schemas.openxmlformats.org/drawingml/2006/table">
            <a:tbl>
              <a:tblPr/>
              <a:tblGrid>
                <a:gridCol w="3401735">
                  <a:extLst>
                    <a:ext uri="{9D8B030D-6E8A-4147-A177-3AD203B41FA5}">
                      <a16:colId xmlns:a16="http://schemas.microsoft.com/office/drawing/2014/main" val="2783606620"/>
                    </a:ext>
                  </a:extLst>
                </a:gridCol>
                <a:gridCol w="2895600">
                  <a:extLst>
                    <a:ext uri="{9D8B030D-6E8A-4147-A177-3AD203B41FA5}">
                      <a16:colId xmlns:a16="http://schemas.microsoft.com/office/drawing/2014/main" val="3712775751"/>
                    </a:ext>
                  </a:extLst>
                </a:gridCol>
                <a:gridCol w="1085850">
                  <a:extLst>
                    <a:ext uri="{9D8B030D-6E8A-4147-A177-3AD203B41FA5}">
                      <a16:colId xmlns:a16="http://schemas.microsoft.com/office/drawing/2014/main" val="2151604247"/>
                    </a:ext>
                  </a:extLst>
                </a:gridCol>
                <a:gridCol w="1838063">
                  <a:extLst>
                    <a:ext uri="{9D8B030D-6E8A-4147-A177-3AD203B41FA5}">
                      <a16:colId xmlns:a16="http://schemas.microsoft.com/office/drawing/2014/main" val="1929313509"/>
                    </a:ext>
                  </a:extLst>
                </a:gridCol>
                <a:gridCol w="2305312">
                  <a:extLst>
                    <a:ext uri="{9D8B030D-6E8A-4147-A177-3AD203B41FA5}">
                      <a16:colId xmlns:a16="http://schemas.microsoft.com/office/drawing/2014/main" val="2258628420"/>
                    </a:ext>
                  </a:extLst>
                </a:gridCol>
              </a:tblGrid>
              <a:tr h="312259">
                <a:tc>
                  <a:txBody>
                    <a:bodyPr/>
                    <a:lstStyle/>
                    <a:p>
                      <a:pPr algn="l"/>
                      <a:r>
                        <a:rPr lang="en-US" sz="1600" b="1" dirty="0">
                          <a:solidFill>
                            <a:srgbClr val="636363"/>
                          </a:solidFill>
                          <a:effectLst/>
                        </a:rPr>
                        <a:t>Installation scenario</a:t>
                      </a:r>
                    </a:p>
                  </a:txBody>
                  <a:tcPr marL="26581" marR="26581" marT="33226" marB="33226"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600" b="1" dirty="0">
                          <a:solidFill>
                            <a:srgbClr val="636363"/>
                          </a:solidFill>
                          <a:effectLst/>
                        </a:rPr>
                        <a:t>Deployment type and scale</a:t>
                      </a:r>
                    </a:p>
                  </a:txBody>
                  <a:tcPr marL="26581" marR="26581" marT="33226" marB="33226"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ctr"/>
                      <a:r>
                        <a:rPr lang="en-US" sz="1600" b="1">
                          <a:solidFill>
                            <a:srgbClr val="636363"/>
                          </a:solidFill>
                          <a:effectLst/>
                        </a:rPr>
                        <a:t>RAM</a:t>
                      </a:r>
                    </a:p>
                  </a:txBody>
                  <a:tcPr marL="26581" marR="26581" marT="33226" marB="33226"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ctr"/>
                      <a:r>
                        <a:rPr lang="en-US" sz="1600" b="1">
                          <a:solidFill>
                            <a:srgbClr val="636363"/>
                          </a:solidFill>
                          <a:effectLst/>
                        </a:rPr>
                        <a:t>Processor</a:t>
                      </a:r>
                    </a:p>
                  </a:txBody>
                  <a:tcPr marL="26581" marR="26581" marT="33226" marB="33226"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tc>
                  <a:txBody>
                    <a:bodyPr/>
                    <a:lstStyle/>
                    <a:p>
                      <a:pPr algn="l"/>
                      <a:r>
                        <a:rPr lang="en-US" sz="1600" b="1" dirty="0">
                          <a:solidFill>
                            <a:srgbClr val="636363"/>
                          </a:solidFill>
                          <a:effectLst/>
                        </a:rPr>
                        <a:t>Hard disk space</a:t>
                      </a:r>
                    </a:p>
                  </a:txBody>
                  <a:tcPr marL="26581" marR="26581" marT="33226" marB="33226"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DEDED"/>
                    </a:solidFill>
                  </a:tcPr>
                </a:tc>
                <a:extLst>
                  <a:ext uri="{0D108BD9-81ED-4DB2-BD59-A6C34878D82A}">
                    <a16:rowId xmlns:a16="http://schemas.microsoft.com/office/drawing/2014/main" val="1467070280"/>
                  </a:ext>
                </a:extLst>
              </a:tr>
              <a:tr h="550360">
                <a:tc>
                  <a:txBody>
                    <a:bodyPr/>
                    <a:lstStyle/>
                    <a:p>
                      <a:pPr fontAlgn="t"/>
                      <a:r>
                        <a:rPr lang="en-US" sz="1600" b="1">
                          <a:solidFill>
                            <a:srgbClr val="2A2A2A"/>
                          </a:solidFill>
                          <a:effectLst/>
                        </a:rPr>
                        <a:t>Single server role that uses SQL Server</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600" dirty="0">
                          <a:solidFill>
                            <a:srgbClr val="2A2A2A"/>
                          </a:solidFill>
                          <a:effectLst/>
                        </a:rPr>
                        <a:t>Development or evaluation installation</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ctr" fontAlgn="t"/>
                      <a:r>
                        <a:rPr lang="en-US" sz="1600" dirty="0">
                          <a:solidFill>
                            <a:srgbClr val="2A2A2A"/>
                          </a:solidFill>
                          <a:effectLst/>
                        </a:rPr>
                        <a:t>16 GB</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ctr" fontAlgn="t"/>
                      <a:r>
                        <a:rPr lang="en-US" sz="1600">
                          <a:solidFill>
                            <a:srgbClr val="2A2A2A"/>
                          </a:solidFill>
                          <a:effectLst/>
                        </a:rPr>
                        <a:t>64-bit, 4 cores</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600">
                          <a:solidFill>
                            <a:srgbClr val="2A2A2A"/>
                          </a:solidFill>
                          <a:effectLst/>
                        </a:rPr>
                        <a:t>80 GB for system drive</a:t>
                      </a:r>
                    </a:p>
                    <a:p>
                      <a:pPr fontAlgn="t"/>
                      <a:r>
                        <a:rPr lang="en-US" sz="1600">
                          <a:solidFill>
                            <a:srgbClr val="2A2A2A"/>
                          </a:solidFill>
                          <a:effectLst/>
                        </a:rPr>
                        <a:t>100 GB for second drive</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382493876"/>
                  </a:ext>
                </a:extLst>
              </a:tr>
              <a:tr h="791003">
                <a:tc>
                  <a:txBody>
                    <a:bodyPr/>
                    <a:lstStyle/>
                    <a:p>
                      <a:pPr fontAlgn="t"/>
                      <a:r>
                        <a:rPr lang="en-US" sz="1600" b="1">
                          <a:solidFill>
                            <a:srgbClr val="2A2A2A"/>
                          </a:solidFill>
                          <a:effectLst/>
                        </a:rPr>
                        <a:t>Single server role that uses SQL Server</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600" dirty="0">
                          <a:solidFill>
                            <a:srgbClr val="2A2A2A"/>
                          </a:solidFill>
                          <a:effectLst/>
                        </a:rPr>
                        <a:t>Pilot or user acceptance test installation</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ctr" fontAlgn="t"/>
                      <a:r>
                        <a:rPr lang="en-US" sz="1600" dirty="0">
                          <a:solidFill>
                            <a:srgbClr val="2A2A2A"/>
                          </a:solidFill>
                          <a:effectLst/>
                        </a:rPr>
                        <a:t>24 GB</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ctr" fontAlgn="t"/>
                      <a:r>
                        <a:rPr lang="en-US" sz="1600">
                          <a:solidFill>
                            <a:srgbClr val="2A2A2A"/>
                          </a:solidFill>
                          <a:effectLst/>
                        </a:rPr>
                        <a:t>64-bit, 4 cores</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600">
                          <a:solidFill>
                            <a:srgbClr val="2A2A2A"/>
                          </a:solidFill>
                          <a:effectLst/>
                        </a:rPr>
                        <a:t>80 GB for system drive</a:t>
                      </a:r>
                    </a:p>
                    <a:p>
                      <a:pPr fontAlgn="t"/>
                      <a:r>
                        <a:rPr lang="en-US" sz="1600">
                          <a:solidFill>
                            <a:srgbClr val="2A2A2A"/>
                          </a:solidFill>
                          <a:effectLst/>
                        </a:rPr>
                        <a:t>100 GB for second drive and additional drives</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037840869"/>
                  </a:ext>
                </a:extLst>
              </a:tr>
              <a:tr h="627816">
                <a:tc>
                  <a:txBody>
                    <a:bodyPr/>
                    <a:lstStyle/>
                    <a:p>
                      <a:pPr fontAlgn="t"/>
                      <a:r>
                        <a:rPr lang="en-US" sz="1600" b="1">
                          <a:solidFill>
                            <a:srgbClr val="2A2A2A"/>
                          </a:solidFill>
                          <a:effectLst/>
                        </a:rPr>
                        <a:t>Web server or application server in a three-tier farm</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600" dirty="0">
                          <a:solidFill>
                            <a:srgbClr val="2A2A2A"/>
                          </a:solidFill>
                          <a:effectLst/>
                        </a:rPr>
                        <a:t>Development or evaluation installation</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ctr" fontAlgn="t"/>
                      <a:r>
                        <a:rPr lang="en-US" sz="1600" dirty="0">
                          <a:solidFill>
                            <a:srgbClr val="2A2A2A"/>
                          </a:solidFill>
                          <a:effectLst/>
                        </a:rPr>
                        <a:t>12 GB</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ctr" fontAlgn="t"/>
                      <a:r>
                        <a:rPr lang="en-US" sz="1600">
                          <a:solidFill>
                            <a:srgbClr val="2A2A2A"/>
                          </a:solidFill>
                          <a:effectLst/>
                        </a:rPr>
                        <a:t>64-bit, 4 cores</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600">
                          <a:solidFill>
                            <a:srgbClr val="2A2A2A"/>
                          </a:solidFill>
                          <a:effectLst/>
                        </a:rPr>
                        <a:t>80 GB for system drive</a:t>
                      </a:r>
                    </a:p>
                    <a:p>
                      <a:pPr fontAlgn="t"/>
                      <a:r>
                        <a:rPr lang="en-US" sz="1600">
                          <a:solidFill>
                            <a:srgbClr val="2A2A2A"/>
                          </a:solidFill>
                          <a:effectLst/>
                        </a:rPr>
                        <a:t>80 GB for second drive</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2310674794"/>
                  </a:ext>
                </a:extLst>
              </a:tr>
              <a:tr h="788461">
                <a:tc>
                  <a:txBody>
                    <a:bodyPr/>
                    <a:lstStyle/>
                    <a:p>
                      <a:pPr fontAlgn="t"/>
                      <a:r>
                        <a:rPr lang="en-US" sz="1600" b="1" dirty="0">
                          <a:solidFill>
                            <a:srgbClr val="2A2A2A"/>
                          </a:solidFill>
                          <a:effectLst/>
                        </a:rPr>
                        <a:t>Web server or application server in a three-tier farm</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600" dirty="0">
                          <a:solidFill>
                            <a:srgbClr val="2A2A2A"/>
                          </a:solidFill>
                          <a:effectLst/>
                        </a:rPr>
                        <a:t>Pilot, user acceptance test, or production</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ctr" fontAlgn="t"/>
                      <a:r>
                        <a:rPr lang="en-US" sz="1600" dirty="0">
                          <a:solidFill>
                            <a:srgbClr val="2A2A2A"/>
                          </a:solidFill>
                          <a:effectLst/>
                        </a:rPr>
                        <a:t>16 GB</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algn="ctr" fontAlgn="t"/>
                      <a:r>
                        <a:rPr lang="en-US" sz="1600" dirty="0">
                          <a:solidFill>
                            <a:srgbClr val="2A2A2A"/>
                          </a:solidFill>
                          <a:effectLst/>
                        </a:rPr>
                        <a:t>64-bit, 4 cores</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600" dirty="0">
                          <a:solidFill>
                            <a:srgbClr val="2A2A2A"/>
                          </a:solidFill>
                          <a:effectLst/>
                        </a:rPr>
                        <a:t>80 GB for system drive</a:t>
                      </a:r>
                    </a:p>
                    <a:p>
                      <a:pPr fontAlgn="t"/>
                      <a:r>
                        <a:rPr lang="en-US" sz="1600" dirty="0">
                          <a:solidFill>
                            <a:srgbClr val="2A2A2A"/>
                          </a:solidFill>
                          <a:effectLst/>
                        </a:rPr>
                        <a:t>80 GB for second drive and additional drives</a:t>
                      </a:r>
                    </a:p>
                  </a:txBody>
                  <a:tcPr marL="26581" marR="26581" marT="33226" marB="33226">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3071376914"/>
                  </a:ext>
                </a:extLst>
              </a:tr>
            </a:tbl>
          </a:graphicData>
        </a:graphic>
      </p:graphicFrame>
    </p:spTree>
    <p:extLst>
      <p:ext uri="{BB962C8B-B14F-4D97-AF65-F5344CB8AC3E}">
        <p14:creationId xmlns:p14="http://schemas.microsoft.com/office/powerpoint/2010/main" val="364626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nsight Section Layout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AAF8041-E882-45AF-94FB-7C3EDD24E75D}" vid="{A8401B2D-D038-489C-93AC-27F9F68B75A9}"/>
    </a:ext>
  </a:extLst>
</a:theme>
</file>

<file path=ppt/theme/theme2.xml><?xml version="1.0" encoding="utf-8"?>
<a:theme xmlns:a="http://schemas.openxmlformats.org/drawingml/2006/main" name="Onsight Content Layout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AAF8041-E882-45AF-94FB-7C3EDD24E75D}" vid="{C096F4BE-7490-4079-A635-777B4C3D43C8}"/>
    </a:ext>
  </a:extLst>
</a:theme>
</file>

<file path=ppt/theme/theme3.xml><?xml version="1.0" encoding="utf-8"?>
<a:theme xmlns:a="http://schemas.openxmlformats.org/drawingml/2006/main" name="5-30055_SharePoint Template 2012 - 16x9 - Colored Accent Slides">
  <a:themeElements>
    <a:clrScheme name="Exchange-Lync-SharePoint_Template_2012_Accent">
      <a:dk1>
        <a:srgbClr val="000000"/>
      </a:dk1>
      <a:lt1>
        <a:srgbClr val="FFFFFF"/>
      </a:lt1>
      <a:dk2>
        <a:srgbClr val="000000"/>
      </a:dk2>
      <a:lt2>
        <a:srgbClr val="FFFFFF"/>
      </a:lt2>
      <a:accent1>
        <a:srgbClr val="0072C6"/>
      </a:accent1>
      <a:accent2>
        <a:srgbClr val="EB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Onsight Section Layout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AAF8041-E882-45AF-94FB-7C3EDD24E75D}" vid="{A8401B2D-D038-489C-93AC-27F9F68B75A9}"/>
    </a:ext>
  </a:extLst>
</a:theme>
</file>

<file path=ppt/theme/theme5.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35096</TotalTime>
  <Words>2426</Words>
  <Application>Microsoft Office PowerPoint</Application>
  <PresentationFormat>Widescreen</PresentationFormat>
  <Paragraphs>486</Paragraphs>
  <Slides>63</Slides>
  <Notes>2</Notes>
  <HiddenSlides>3</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63</vt:i4>
      </vt:variant>
    </vt:vector>
  </HeadingPairs>
  <TitlesOfParts>
    <vt:vector size="79" baseType="lpstr">
      <vt:lpstr>Arial</vt:lpstr>
      <vt:lpstr>Calibri</vt:lpstr>
      <vt:lpstr>Calibri Light</vt:lpstr>
      <vt:lpstr>Consolas</vt:lpstr>
      <vt:lpstr>courier new</vt:lpstr>
      <vt:lpstr>Segoe Pro Light</vt:lpstr>
      <vt:lpstr>Segoe UI</vt:lpstr>
      <vt:lpstr>Segoe UI Light</vt:lpstr>
      <vt:lpstr>Verdana</vt:lpstr>
      <vt:lpstr>Wingdings</vt:lpstr>
      <vt:lpstr>Onsight Section Layouts</vt:lpstr>
      <vt:lpstr>Onsight Content Layouts</vt:lpstr>
      <vt:lpstr>5-30055_SharePoint Template 2012 - 16x9 - Colored Accent Slides</vt:lpstr>
      <vt:lpstr>1_Onsight Section Layouts</vt:lpstr>
      <vt:lpstr>5-30055_SharePoint Template 2012 - 16x9 - White Background</vt:lpstr>
      <vt:lpstr>Office Theme</vt:lpstr>
      <vt:lpstr>PowerPoint Presentation</vt:lpstr>
      <vt:lpstr>PowerPoint Presentation</vt:lpstr>
      <vt:lpstr>PowerPoint Presentation</vt:lpstr>
      <vt:lpstr>PowerPoint Presentation</vt:lpstr>
      <vt:lpstr>PowerPoint Presentation</vt:lpstr>
      <vt:lpstr>PowerPoint Presentation</vt:lpstr>
      <vt:lpstr>My Spanish skills</vt:lpstr>
      <vt:lpstr>Architecture</vt:lpstr>
      <vt:lpstr>Hardware requirements for SharePoint 2016</vt:lpstr>
      <vt:lpstr>Software requirements</vt:lpstr>
      <vt:lpstr>Software boundaries and limits</vt:lpstr>
      <vt:lpstr>What is MinRole?</vt:lpstr>
      <vt:lpstr>Why MinRole?</vt:lpstr>
      <vt:lpstr>MinRole roles and services</vt:lpstr>
      <vt:lpstr>MinRole health monitoring</vt:lpstr>
      <vt:lpstr>MinRole topology</vt:lpstr>
      <vt:lpstr>Managing MinRole</vt:lpstr>
      <vt:lpstr>My own SharePoint 2016 farm setup</vt:lpstr>
      <vt:lpstr>MinRole</vt:lpstr>
      <vt:lpstr>Sample topology for a large production intranet platform</vt:lpstr>
      <vt:lpstr>Deployment</vt:lpstr>
      <vt:lpstr>Distributed Cache</vt:lpstr>
      <vt:lpstr>Distributed Cache</vt:lpstr>
      <vt:lpstr>Distributed Cache high availability</vt:lpstr>
      <vt:lpstr>Deployment method 1: GUI Installation</vt:lpstr>
      <vt:lpstr>Deployment method 2: Custom PowerShell</vt:lpstr>
      <vt:lpstr>Deployment method 3: AutoSPInstaller</vt:lpstr>
      <vt:lpstr>AutoSPInstaller</vt:lpstr>
      <vt:lpstr>Installation: Prerequisites</vt:lpstr>
      <vt:lpstr>SharePoint 2016 installation</vt:lpstr>
      <vt:lpstr>SharePoint 2016 installation</vt:lpstr>
      <vt:lpstr>SharePoint 2016 installation</vt:lpstr>
      <vt:lpstr>SharePoint 2016 installation</vt:lpstr>
      <vt:lpstr>SharePoint 2016 installation</vt:lpstr>
      <vt:lpstr>SharePoint 2016 installation</vt:lpstr>
      <vt:lpstr>SharePoint 2016 installation</vt:lpstr>
      <vt:lpstr>SharePoint 2016 installation</vt:lpstr>
      <vt:lpstr>SharePoint 2016 installation</vt:lpstr>
      <vt:lpstr>SharePoint 2016 installation</vt:lpstr>
      <vt:lpstr>SharePoint 2016 installation</vt:lpstr>
      <vt:lpstr>SharePoint 2016 installation</vt:lpstr>
      <vt:lpstr>Installing with AutoSPInstaller</vt:lpstr>
      <vt:lpstr>SharePoint 2016 installation</vt:lpstr>
      <vt:lpstr>Zero Downtime Patching</vt:lpstr>
      <vt:lpstr>Patching SharePoint 2016</vt:lpstr>
      <vt:lpstr>Patching example</vt:lpstr>
      <vt:lpstr>Process for patching with Zero Downtime</vt:lpstr>
      <vt:lpstr>Performing Zero Downtime Patching</vt:lpstr>
      <vt:lpstr>Performing Zero Downtime Patching</vt:lpstr>
      <vt:lpstr>Performing Zero Downtime Patching</vt:lpstr>
      <vt:lpstr>Performing Zero Downtime Patching</vt:lpstr>
      <vt:lpstr>Performing Zero Downtime Patching</vt:lpstr>
      <vt:lpstr>Scalability and High Availability</vt:lpstr>
      <vt:lpstr>High availability and SharePoint</vt:lpstr>
      <vt:lpstr>The road to High Availability &amp; Performance</vt:lpstr>
      <vt:lpstr>The road to High Availability &amp; Performance</vt:lpstr>
      <vt:lpstr>The road to High Availability &amp; Performance</vt:lpstr>
      <vt:lpstr>The road to High Availability &amp; Performance</vt:lpstr>
      <vt:lpstr>Data deduplication with SharePoint 2016</vt:lpstr>
      <vt:lpstr>SharePoint and Resilient File System</vt:lpstr>
      <vt:lpstr>Enabling ReFS</vt:lpstr>
      <vt:lpstr>Recap</vt:lpstr>
      <vt:lpstr>Raffle</vt:lpstr>
    </vt:vector>
  </TitlesOfParts>
  <Company>Enter SystemSolutions Oy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Pyry Siirto</dc:creator>
  <cp:lastModifiedBy>Jussi Roine</cp:lastModifiedBy>
  <cp:revision>675</cp:revision>
  <dcterms:created xsi:type="dcterms:W3CDTF">2015-05-22T10:09:46Z</dcterms:created>
  <dcterms:modified xsi:type="dcterms:W3CDTF">2016-05-07T08:36:40Z</dcterms:modified>
</cp:coreProperties>
</file>